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4"/>
  </p:notesMasterIdLst>
  <p:sldIdLst>
    <p:sldId id="256" r:id="rId2"/>
    <p:sldId id="311" r:id="rId3"/>
    <p:sldId id="259" r:id="rId4"/>
    <p:sldId id="260" r:id="rId5"/>
    <p:sldId id="262" r:id="rId6"/>
    <p:sldId id="261" r:id="rId7"/>
    <p:sldId id="306" r:id="rId8"/>
    <p:sldId id="263" r:id="rId9"/>
    <p:sldId id="264" r:id="rId10"/>
    <p:sldId id="265" r:id="rId11"/>
    <p:sldId id="292" r:id="rId12"/>
    <p:sldId id="294" r:id="rId13"/>
    <p:sldId id="295" r:id="rId14"/>
    <p:sldId id="296" r:id="rId15"/>
    <p:sldId id="297" r:id="rId16"/>
    <p:sldId id="298" r:id="rId17"/>
    <p:sldId id="266" r:id="rId18"/>
    <p:sldId id="267" r:id="rId19"/>
    <p:sldId id="278" r:id="rId20"/>
    <p:sldId id="283" r:id="rId21"/>
    <p:sldId id="284" r:id="rId22"/>
    <p:sldId id="280" r:id="rId23"/>
    <p:sldId id="281" r:id="rId24"/>
    <p:sldId id="282" r:id="rId25"/>
    <p:sldId id="279" r:id="rId26"/>
    <p:sldId id="309" r:id="rId27"/>
    <p:sldId id="301" r:id="rId28"/>
    <p:sldId id="302" r:id="rId29"/>
    <p:sldId id="310" r:id="rId30"/>
    <p:sldId id="299" r:id="rId31"/>
    <p:sldId id="268" r:id="rId32"/>
    <p:sldId id="269" r:id="rId33"/>
    <p:sldId id="273" r:id="rId34"/>
    <p:sldId id="274" r:id="rId35"/>
    <p:sldId id="275" r:id="rId36"/>
    <p:sldId id="307" r:id="rId37"/>
    <p:sldId id="276" r:id="rId38"/>
    <p:sldId id="277" r:id="rId39"/>
    <p:sldId id="272" r:id="rId40"/>
    <p:sldId id="305" r:id="rId41"/>
    <p:sldId id="308" r:id="rId42"/>
    <p:sldId id="257" r:id="rId43"/>
    <p:sldId id="258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312" r:id="rId52"/>
    <p:sldId id="313" r:id="rId5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>
        <p:scale>
          <a:sx n="100" d="100"/>
          <a:sy n="100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A3772E-60F5-4A58-A607-0C62EF14F5E7}" type="datetimeFigureOut">
              <a:rPr lang="es-ES"/>
              <a:pPr>
                <a:defRPr/>
              </a:pPr>
              <a:t>09/04/2010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258D4E-F175-4F67-BC36-E3A7713368C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b-NO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C475B4-2BDA-4FFB-91EA-E7A18993D18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DD30C-A3A0-44D1-A92C-732117138E36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E7E2-48AB-41ED-A073-4F932F9D7C4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A30F-A341-4D16-98C8-59F027884DC0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77AB5-22E1-4D4A-B772-5486EEE702CC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29EF-AE10-4895-8477-AC2B808E525D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BA30-B9FD-47E6-A396-D74E11D5A64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5E65F0-E63C-4632-9B28-14126AACE296}" type="datetime1">
              <a:rPr lang="es-ES"/>
              <a:pPr>
                <a:defRPr/>
              </a:pPr>
              <a:t>09/04/2010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57ED-4E36-4812-BDA9-C7DE42AE6B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39AD-C952-4BF3-A40C-17292F78CAB1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5585D-323B-40E7-88BD-1AC0C58E37E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DB0E-586F-4CDE-B579-64EF83A64773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316A-77FE-4E10-965A-DFFEC6B65870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9CC0-14B3-4837-9C94-CA4B76C976C9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D7BF-1CD8-4605-8B2E-C9B770CECCD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C2701-A247-473E-A2A3-5C977BDE8DAE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224F3-AFF3-403F-AFA7-4A6ECBBC8E8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B811-15E6-4621-BA93-7C621EBEC860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ED57-33FC-47D1-928A-55A649C48BB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DE3AE-1440-4A1A-B885-3F4BE214BB1F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A0AF-8F0E-471C-A9B5-5617970D121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4F5F-A2F3-4407-8A33-4B430967D11B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9223-B921-44B8-8528-09047EE30A5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5FAE6-3A05-4CB7-AF13-6D99F5E12C7F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4E06-5E26-4BC0-BC23-7139664ECDB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96B0F2-2C0A-402C-BFFB-4510FE2FE6BB}" type="datetime1">
              <a:rPr lang="es-ES"/>
              <a:pPr>
                <a:defRPr/>
              </a:pPr>
              <a:t>09/04/2010</a:t>
            </a:fld>
            <a:endParaRPr lang="ca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7A33C8-4A47-4033-B477-078CCCB75176}" type="slidenum">
              <a:rPr lang="ca-ES"/>
              <a:pPr>
                <a:defRPr/>
              </a:pPr>
              <a:t>‹#›</a:t>
            </a:fld>
            <a:endParaRPr lang="ca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  <p:sldLayoutId id="2147483689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es/imgres?imgurl=http://www.eleconomista.es/imag/_v2/finde/esquiador1.jpg&amp;imgrefurl=http://www.eleconomista.es/gestion-empresarial/noticias/325300/12/07/Las-estaciones-de-esqui-se-visten-de-gala-para-el-puente.html&amp;h=250&amp;w=225&amp;sz=11&amp;tbnid=BWlORcrZg9UDIM:&amp;tbnh=111&amp;tbnw=100&amp;prev=/images?q=esquiadores&amp;usg=__o6Id_yacTmbMTqLyxE8uPzH_W7g=&amp;ei=J9e2S4qPKJ_-0gTf17Uk&amp;sa=X&amp;oi=image_result&amp;resnum=3&amp;ct=image&amp;ved=0CAoQ9QEwA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a-ES" dirty="0" err="1" smtClean="0"/>
              <a:t>Algunos</a:t>
            </a:r>
            <a:r>
              <a:rPr lang="ca-ES" dirty="0" smtClean="0"/>
              <a:t> </a:t>
            </a:r>
            <a:r>
              <a:rPr lang="ca-ES" dirty="0" err="1" smtClean="0"/>
              <a:t>cambios</a:t>
            </a:r>
            <a:r>
              <a:rPr lang="ca-ES" dirty="0" smtClean="0"/>
              <a:t> </a:t>
            </a:r>
            <a:r>
              <a:rPr lang="ca-ES" dirty="0" err="1" smtClean="0"/>
              <a:t>fonéticos</a:t>
            </a:r>
            <a:r>
              <a:rPr lang="ca-ES" dirty="0" smtClean="0"/>
              <a:t> en el mundo </a:t>
            </a:r>
            <a:r>
              <a:rPr lang="ca-ES" dirty="0" err="1" smtClean="0"/>
              <a:t>hispánico</a:t>
            </a:r>
            <a:endParaRPr lang="ca-ES" dirty="0"/>
          </a:p>
        </p:txBody>
      </p:sp>
      <p:sp>
        <p:nvSpPr>
          <p:cNvPr id="6147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ca-ES" smtClean="0"/>
              <a:t>Fernando Sánchez Miret</a:t>
            </a:r>
          </a:p>
          <a:p>
            <a:pPr marR="0"/>
            <a:r>
              <a:rPr lang="ca-ES" smtClean="0"/>
              <a:t>Universidad de Salamanca</a:t>
            </a:r>
          </a:p>
          <a:p>
            <a:pPr marR="0"/>
            <a:r>
              <a:rPr lang="ca-ES" smtClean="0"/>
              <a:t>fsmiret@usal.es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Cambios en el vocalismo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Abertura de las vocales tónicas en contacto con una/s/ implosiva que se aspira y puede perderse</a:t>
            </a:r>
          </a:p>
          <a:p>
            <a:r>
              <a:rPr lang="es-ES" smtClean="0"/>
              <a:t>Inestabilidad de las vocales átonas</a:t>
            </a:r>
          </a:p>
          <a:p>
            <a:r>
              <a:rPr lang="es-ES" smtClean="0"/>
              <a:t>Nasalización de vocales en el Caribe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s-ES" smtClean="0"/>
              <a:t>Abertura de vocales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capa/s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[ˈkapa, ˈkapæ]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vaca/s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[ˈvaka, ˈvakæ]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granada/s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[gɾa'na, gɾaˈnæ]</a:t>
            </a:r>
          </a:p>
          <a:p>
            <a:pPr>
              <a:lnSpc>
                <a:spcPct val="90000"/>
              </a:lnSpc>
            </a:pPr>
            <a:r>
              <a:rPr lang="en-U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peso/s</a:t>
            </a:r>
            <a:r>
              <a:rPr lang="en-U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['peso, ˈpɛsɔ]</a:t>
            </a:r>
            <a:endParaRPr lang="es-ES" smtClean="0">
              <a:latin typeface="Doulos SIL" pitchFamily="2" charset="0"/>
              <a:ea typeface="Doulos SIL" pitchFamily="2" charset="0"/>
              <a:cs typeface="Doulos SIL" pitchFamily="2" charset="0"/>
            </a:endParaRPr>
          </a:p>
          <a:p>
            <a:pPr>
              <a:lnSpc>
                <a:spcPct val="90000"/>
              </a:lnSpc>
            </a:pPr>
            <a:r>
              <a:rPr lang="en-GB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beso/s</a:t>
            </a:r>
            <a:r>
              <a:rPr lang="en-GB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['beso, ˈbɛsɔh]</a:t>
            </a:r>
            <a:endParaRPr lang="es-ES" smtClean="0">
              <a:latin typeface="Doulos SIL" pitchFamily="2" charset="0"/>
              <a:ea typeface="Doulos SIL" pitchFamily="2" charset="0"/>
              <a:cs typeface="Doulos SIL" pitchFamily="2" charset="0"/>
            </a:endParaRPr>
          </a:p>
          <a:p>
            <a:pPr>
              <a:lnSpc>
                <a:spcPct val="90000"/>
              </a:lnSpc>
            </a:pPr>
            <a:r>
              <a:rPr lang="en-GB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momento/s</a:t>
            </a:r>
            <a:r>
              <a:rPr lang="en-GB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[mo'mento, mɔˈmɛntɔ]</a:t>
            </a:r>
            <a:endParaRPr lang="es-ES" smtClean="0">
              <a:latin typeface="Doulos SIL" pitchFamily="2" charset="0"/>
              <a:ea typeface="Doulos SIL" pitchFamily="2" charset="0"/>
              <a:cs typeface="Doulos SIL" pitchFamily="2" charset="0"/>
            </a:endParaRP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clavel/es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[klaˈβe, klaˈβɛlɛ]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red/es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[ˈre, ˈrɛ, ˈrɛdɛ]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ojo/s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[ˈoxo, ˈɔxɔ]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sordo/s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[ˈsoɾdo, ˈsɔɾdɔ]</a:t>
            </a:r>
          </a:p>
          <a:p>
            <a:pPr>
              <a:lnSpc>
                <a:spcPct val="90000"/>
              </a:lnSpc>
            </a:pPr>
            <a:r>
              <a:rPr lang="en-GB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tonto/s</a:t>
            </a:r>
            <a:r>
              <a:rPr lang="en-GB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[ˈtonto, ˈtɔntɔ]</a:t>
            </a:r>
            <a:endParaRPr lang="es-ES" smtClean="0">
              <a:latin typeface="Doulos SIL" pitchFamily="2" charset="0"/>
              <a:ea typeface="Doulos SIL" pitchFamily="2" charset="0"/>
              <a:cs typeface="Doulos SIL" pitchFamily="2" charset="0"/>
            </a:endParaRP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boca/s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[ˈboka, ˈbɔkæ]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esto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[ˈɛhto]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tos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[ˈtɔh]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voz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[ˈbɔh]</a:t>
            </a:r>
          </a:p>
          <a:p>
            <a:pPr>
              <a:lnSpc>
                <a:spcPct val="90000"/>
              </a:lnSpc>
            </a:pP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dio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[ˈdjo] vs. </a:t>
            </a:r>
            <a:r>
              <a:rPr lang="es-ES" i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Dios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[ˈdjɔ]</a:t>
            </a:r>
          </a:p>
          <a:p>
            <a:pPr>
              <a:lnSpc>
                <a:spcPct val="90000"/>
              </a:lnSpc>
            </a:pPr>
            <a:endParaRPr lang="es-ES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Abertura de vocales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En determinadas zonas dialectales, como las hablas meridionales de España y algunas zonas americanas, ha ocurrido un fenómeno de </a:t>
            </a:r>
            <a:r>
              <a:rPr lang="es-ES" dirty="0" err="1" smtClean="0"/>
              <a:t>fonologización</a:t>
            </a:r>
            <a:r>
              <a:rPr lang="es-ES" dirty="0" smtClean="0"/>
              <a:t> de las variantes abiertas y cerradas de las vocales anteriores y posteriores, pues parece que la aspiración correspondiente a [‑s] castellana, llevaba consigo la abertura de la vocal anterior […] y al desaparecer la aspiración se </a:t>
            </a:r>
            <a:r>
              <a:rPr lang="es-ES" dirty="0" err="1" smtClean="0"/>
              <a:t>fonologizó</a:t>
            </a:r>
            <a:r>
              <a:rPr lang="es-ES" dirty="0" smtClean="0"/>
              <a:t> el grado de abertura, que se convirtió en rasgo distintivo, tanto de la oposición nominal singular/plural como de la distinción entre la segunda y la tercera persona verbales en el singular (</a:t>
            </a:r>
            <a:r>
              <a:rPr lang="es-ES" dirty="0" err="1" smtClean="0"/>
              <a:t>Alcina</a:t>
            </a:r>
            <a:r>
              <a:rPr lang="es-ES" dirty="0" smtClean="0"/>
              <a:t> </a:t>
            </a:r>
            <a:r>
              <a:rPr lang="es-ES" dirty="0" err="1" smtClean="0"/>
              <a:t>Franch</a:t>
            </a:r>
            <a:r>
              <a:rPr lang="es-ES" dirty="0" smtClean="0"/>
              <a:t> &amp; Blecua 1975: § 2.4.8)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Abertura de vocales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En realidad parece que en las formas de plural nos encontramos con una armonización vocálica: todas las vocales se abren (Martínez Celdrán 1989: 68-69). Así pues, la abertura vocálica en el andaluz oriental puede ser tratada como un rasgo suprasegmental que cubre toda la palabra globalmente, de modo que existen cinco fonemas vocálicos y tres rasgos suprasegmentales: acento, abertura y entonación. (Martínez Celdrán 1989: 70).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Abertura de vocales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Navarro Tomás (1939) no cree que el desdoblamiento fonológico se haya producido ya; todavía tiene más peso la conciencia de la pérdida de [s, z]; puede llegarse a la </a:t>
            </a:r>
            <a:r>
              <a:rPr lang="es-ES" dirty="0" err="1" smtClean="0"/>
              <a:t>fonologización</a:t>
            </a:r>
            <a:r>
              <a:rPr lang="es-ES" dirty="0" smtClean="0"/>
              <a:t>, o bien a la confusión (como en </a:t>
            </a:r>
            <a:r>
              <a:rPr lang="es-ES" dirty="0" err="1" smtClean="0"/>
              <a:t>fr.</a:t>
            </a:r>
            <a:r>
              <a:rPr lang="es-ES" dirty="0" smtClean="0"/>
              <a:t> </a:t>
            </a:r>
            <a:r>
              <a:rPr lang="es-ES" i="1" dirty="0" err="1" smtClean="0"/>
              <a:t>fille</a:t>
            </a:r>
            <a:r>
              <a:rPr lang="es-ES" i="1" dirty="0" smtClean="0"/>
              <a:t>, </a:t>
            </a:r>
            <a:r>
              <a:rPr lang="es-ES" i="1" dirty="0" err="1" smtClean="0"/>
              <a:t>filles</a:t>
            </a:r>
            <a:r>
              <a:rPr lang="es-ES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“Realmente estos hechos no han llegado todavía a definirse de manera precisa en la conciencia del habla popular. En los mismos lugares conviven la conservación de la </a:t>
            </a:r>
            <a:r>
              <a:rPr lang="es-ES" i="1" dirty="0" smtClean="0"/>
              <a:t>s</a:t>
            </a:r>
            <a:r>
              <a:rPr lang="es-ES" dirty="0" smtClean="0"/>
              <a:t>, la aspiración sorda o sonora y la pérdida de la aspiración, afectas a medios sociales distintos, pero en estrecha comunicación y contacto […]. En la distinción entre </a:t>
            </a:r>
            <a:r>
              <a:rPr lang="es-ES" b="1" dirty="0" err="1" smtClean="0"/>
              <a:t>djó</a:t>
            </a:r>
            <a:r>
              <a:rPr lang="es-ES" b="1" dirty="0" smtClean="0"/>
              <a:t> </a:t>
            </a:r>
            <a:r>
              <a:rPr lang="es-ES" b="1" dirty="0" err="1" smtClean="0"/>
              <a:t>djo</a:t>
            </a:r>
            <a:r>
              <a:rPr lang="es-ES" b="1" dirty="0" smtClean="0">
                <a:latin typeface="IPAKiel" pitchFamily="2" charset="0"/>
              </a:rPr>
              <a:t>!¶</a:t>
            </a:r>
            <a:r>
              <a:rPr lang="es-ES" b="1" dirty="0" smtClean="0"/>
              <a:t>, </a:t>
            </a:r>
            <a:r>
              <a:rPr lang="es-ES" b="1" dirty="0" err="1" smtClean="0"/>
              <a:t>pjé</a:t>
            </a:r>
            <a:r>
              <a:rPr lang="es-ES" b="1" dirty="0" smtClean="0"/>
              <a:t> </a:t>
            </a:r>
            <a:r>
              <a:rPr lang="es-ES" b="1" dirty="0" err="1" smtClean="0"/>
              <a:t>pje</a:t>
            </a:r>
            <a:r>
              <a:rPr lang="es-ES" b="1" dirty="0" smtClean="0">
                <a:latin typeface="IPAKiel" pitchFamily="2" charset="0"/>
              </a:rPr>
              <a:t>!¶</a:t>
            </a:r>
            <a:r>
              <a:rPr lang="es-ES" b="1" dirty="0" smtClean="0"/>
              <a:t>, </a:t>
            </a:r>
            <a:r>
              <a:rPr lang="es-ES" b="1" dirty="0" err="1" smtClean="0"/>
              <a:t>kó</a:t>
            </a:r>
            <a:r>
              <a:rPr lang="es-ES" b="1" dirty="0" smtClean="0"/>
              <a:t> </a:t>
            </a:r>
            <a:r>
              <a:rPr lang="es-ES" b="1" dirty="0" err="1" smtClean="0"/>
              <a:t>ko</a:t>
            </a:r>
            <a:r>
              <a:rPr lang="es-ES" b="1" dirty="0" smtClean="0">
                <a:latin typeface="IPAKiel" pitchFamily="2" charset="0"/>
              </a:rPr>
              <a:t>!¶</a:t>
            </a:r>
            <a:r>
              <a:rPr lang="es-ES" dirty="0" smtClean="0"/>
              <a:t>, la idea general no consiste en el reconocimiento de la diferencia vocálica con que la distinción se expresa, sino en la conciencia de la pérdida de la </a:t>
            </a:r>
            <a:r>
              <a:rPr lang="es-ES" i="1" dirty="0" smtClean="0"/>
              <a:t>s</a:t>
            </a:r>
            <a:r>
              <a:rPr lang="es-ES" dirty="0" smtClean="0"/>
              <a:t> enseñada por la escritura y pronunciación del castellano normal” (Navarro Tomás 1939: 166)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Abertura de vocales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Alonso &amp; Zamora Vicente &amp; </a:t>
            </a:r>
            <a:r>
              <a:rPr lang="es-ES" dirty="0" err="1" smtClean="0"/>
              <a:t>Canellada</a:t>
            </a:r>
            <a:r>
              <a:rPr lang="es-ES" dirty="0" smtClean="0"/>
              <a:t> (1959) estudian a hablantes cultos y comprueban que también en ellos se da el fenómeno; se limita a Andalucía oriental. Las vocales finales se abren tras la pérdida de la aspiración proveniente de [s] del plural; también con algunas otras consonantes. A veces la vocal tónica también se abre, pero la que lleva la marca es la vocal final. No hay diferencia cuando lo que se pierde es [r, l] en los casos de </a:t>
            </a:r>
            <a:r>
              <a:rPr lang="es-ES" i="1" dirty="0" smtClean="0"/>
              <a:t>tres, miel, pies, fiel</a:t>
            </a:r>
            <a:r>
              <a:rPr lang="es-ES" dirty="0" smtClean="0"/>
              <a:t>. Para </a:t>
            </a:r>
            <a:r>
              <a:rPr lang="es-ES" i="1" dirty="0" smtClean="0"/>
              <a:t>e, o</a:t>
            </a:r>
            <a:r>
              <a:rPr lang="es-ES" dirty="0" smtClean="0"/>
              <a:t> tónicas hay abertura en el plural y cierre en el singular. Con </a:t>
            </a:r>
            <a:r>
              <a:rPr lang="es-ES" i="1" dirty="0" smtClean="0"/>
              <a:t>i, u</a:t>
            </a:r>
            <a:r>
              <a:rPr lang="es-ES" dirty="0" smtClean="0"/>
              <a:t> tónicas no se produce el fenómeno. Las iniciales </a:t>
            </a:r>
            <a:r>
              <a:rPr lang="es-ES" i="1" dirty="0" smtClean="0"/>
              <a:t>e, o</a:t>
            </a:r>
            <a:r>
              <a:rPr lang="es-ES" dirty="0" smtClean="0"/>
              <a:t> también se abren en el plural.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Abertura de vocales</a:t>
            </a: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López Morales (1984) considera que la abertura es redundante, no fonológica. En el discurso siempre aparece otra marca de pluralidad o de segunda persona (aspiración de </a:t>
            </a:r>
            <a:r>
              <a:rPr lang="es-ES" i="1" smtClean="0"/>
              <a:t>s</a:t>
            </a:r>
            <a:r>
              <a:rPr lang="es-ES" smtClean="0"/>
              <a:t> o estructura fonológica de los modificadores, numerales, colectivos, verbo, topicalizaciones, copias clíticas; el pronombre de segunda persona, la situación pragmática).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Inestabilidad de las vocales átonas</a:t>
            </a:r>
            <a:endParaRPr lang="es-ES" dirty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policía [puli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l-GR" smtClean="0">
                <a:ea typeface="Doulos SIL" pitchFamily="2" charset="0"/>
                <a:cs typeface="Doulos SIL" pitchFamily="2" charset="0"/>
              </a:rPr>
              <a:t>θ</a:t>
            </a:r>
            <a:r>
              <a:rPr lang="es-ES" smtClean="0"/>
              <a:t>ia]</a:t>
            </a:r>
          </a:p>
          <a:p>
            <a:r>
              <a:rPr lang="es-ES" smtClean="0"/>
              <a:t>según [si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ˈɣ</a:t>
            </a:r>
            <a:r>
              <a:rPr lang="es-ES" smtClean="0"/>
              <a:t>un]</a:t>
            </a:r>
          </a:p>
          <a:p>
            <a:r>
              <a:rPr lang="es-ES" smtClean="0"/>
              <a:t>sepultura [sepol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mtClean="0"/>
              <a:t>tu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ɾ</a:t>
            </a:r>
            <a:r>
              <a:rPr lang="es-ES" smtClean="0"/>
              <a:t>a]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En el español del centro y norte de España es una consonante apico-alveolar</a:t>
            </a:r>
          </a:p>
          <a:p>
            <a:r>
              <a:rPr lang="es-ES" smtClean="0"/>
              <a:t>En el español del sur de España y en América es una ese predorso-dental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[s] &gt; [h] &gt; </a:t>
            </a:r>
            <a:r>
              <a:rPr lang="es-ES" dirty="0" smtClean="0">
                <a:latin typeface="Doulos SIL"/>
                <a:ea typeface="Doulos SIL"/>
              </a:rPr>
              <a:t>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>
                <a:latin typeface="Doulos SIL"/>
                <a:ea typeface="Doulos SIL"/>
              </a:rPr>
              <a:t>Factores que condicionan la distribución: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latin typeface="Doulos SIL"/>
                <a:ea typeface="Doulos SIL"/>
              </a:rPr>
              <a:t>posición de la consonante: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latin typeface="Doulos SIL"/>
                <a:ea typeface="Doulos SIL"/>
              </a:rPr>
              <a:t>final de sílaba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latin typeface="Doulos SIL"/>
                <a:ea typeface="Doulos SIL"/>
              </a:rPr>
              <a:t>final de palabra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latin typeface="Doulos SIL"/>
                <a:ea typeface="Doulos SIL"/>
              </a:rPr>
              <a:t>final de grupo fónico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sonido siguiente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carácter morfológico de la /s/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la consonante se pierde más fácilmente donde su información morfológica es claramente redundante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“el dialecto cubano no elide si la elisión conlleva la supresión total de una marca funcional” (López Morales 1979: 159)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Esquema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428625" y="1935163"/>
            <a:ext cx="8229600" cy="4389437"/>
          </a:xfrm>
        </p:spPr>
        <p:txBody>
          <a:bodyPr/>
          <a:lstStyle/>
          <a:p>
            <a:r>
              <a:rPr lang="es-ES" smtClean="0"/>
              <a:t>Cambio fonético</a:t>
            </a:r>
          </a:p>
          <a:p>
            <a:r>
              <a:rPr lang="es-ES" smtClean="0"/>
              <a:t>Abertura de vocales</a:t>
            </a:r>
          </a:p>
          <a:p>
            <a:r>
              <a:rPr lang="es-ES" smtClean="0"/>
              <a:t>Pérdida de /s/ final</a:t>
            </a:r>
          </a:p>
          <a:p>
            <a:r>
              <a:rPr lang="es-ES" smtClean="0"/>
              <a:t>Ensordecimiento de sibilantes</a:t>
            </a:r>
          </a:p>
          <a:p>
            <a:r>
              <a:rPr lang="es-ES" smtClean="0"/>
              <a:t>Pérdida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 (yeísmo)</a:t>
            </a:r>
          </a:p>
          <a:p>
            <a:r>
              <a:rPr lang="es-ES" smtClean="0"/>
              <a:t>Desafricación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ʧ</a:t>
            </a:r>
            <a:r>
              <a:rPr lang="es-ES" smtClean="0"/>
              <a:t>/</a:t>
            </a:r>
          </a:p>
          <a:p>
            <a:r>
              <a:rPr lang="es-ES" smtClean="0"/>
              <a:t>Evoluciones de las líquidas en coda</a:t>
            </a:r>
          </a:p>
          <a:p>
            <a:r>
              <a:rPr lang="ca-ES" smtClean="0"/>
              <a:t>Pérdida de [d] intervocálica</a:t>
            </a:r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En zonas donde el cambio se está iniciando esperamos situaciones como la siguiente (documentada en Lima):</a:t>
            </a:r>
          </a:p>
          <a:p>
            <a:pPr lvl="1"/>
            <a:r>
              <a:rPr lang="es-ES" smtClean="0"/>
              <a:t>mantenimiento ante vocal de la palabra siguiente (resilabación): </a:t>
            </a:r>
            <a:r>
              <a:rPr lang="es-ES" i="1" smtClean="0"/>
              <a:t>mis amigos </a:t>
            </a:r>
            <a:r>
              <a:rPr lang="es-ES" smtClean="0"/>
              <a:t>[mi.sa.mi.go(s)]</a:t>
            </a:r>
          </a:p>
          <a:p>
            <a:pPr lvl="1"/>
            <a:r>
              <a:rPr lang="es-ES" smtClean="0"/>
              <a:t>aspiración o pérdida ante consonante</a:t>
            </a:r>
          </a:p>
          <a:p>
            <a:pPr lvl="2"/>
            <a:r>
              <a:rPr lang="es-ES" smtClean="0"/>
              <a:t>en interior de palabra: </a:t>
            </a:r>
            <a:r>
              <a:rPr lang="es-ES" i="1" smtClean="0"/>
              <a:t>e</a:t>
            </a:r>
            <a:r>
              <a:rPr lang="es-ES" b="1" i="1" smtClean="0">
                <a:solidFill>
                  <a:srgbClr val="FF0000"/>
                </a:solidFill>
              </a:rPr>
              <a:t>s</a:t>
            </a:r>
            <a:r>
              <a:rPr lang="es-ES" i="1" smtClean="0"/>
              <a:t>ta</a:t>
            </a:r>
            <a:endParaRPr lang="es-ES" smtClean="0"/>
          </a:p>
          <a:p>
            <a:pPr lvl="2"/>
            <a:r>
              <a:rPr lang="es-ES" smtClean="0"/>
              <a:t>en frontera de palabra: </a:t>
            </a:r>
            <a:r>
              <a:rPr lang="es-ES" i="1" smtClean="0"/>
              <a:t>la</a:t>
            </a:r>
            <a:r>
              <a:rPr lang="es-ES" b="1" i="1" smtClean="0">
                <a:solidFill>
                  <a:srgbClr val="FF0000"/>
                </a:solidFill>
              </a:rPr>
              <a:t>s</a:t>
            </a:r>
            <a:r>
              <a:rPr lang="es-ES" i="1" smtClean="0"/>
              <a:t> tapas</a:t>
            </a:r>
            <a:endParaRPr lang="es-ES" smtClean="0"/>
          </a:p>
          <a:p>
            <a:pPr lvl="1"/>
            <a:r>
              <a:rPr lang="es-ES" smtClean="0"/>
              <a:t>matenimiento, aspiración o pérdida en posición final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Influencia de la morfología.</a:t>
            </a:r>
          </a:p>
          <a:p>
            <a:r>
              <a:rPr lang="es-ES" smtClean="0"/>
              <a:t>Para Málaga, Vida Castro (2004) ha propuesto la siguiente evolución:</a:t>
            </a:r>
          </a:p>
          <a:p>
            <a:pPr lvl="1"/>
            <a:r>
              <a:rPr lang="es-ES" smtClean="0"/>
              <a:t>1º morfema de plural o de segunda persona</a:t>
            </a:r>
          </a:p>
          <a:p>
            <a:pPr lvl="1"/>
            <a:r>
              <a:rPr lang="es-ES" smtClean="0"/>
              <a:t>2º /s/ sin papel morfológico (</a:t>
            </a:r>
            <a:r>
              <a:rPr lang="es-ES" i="1" smtClean="0"/>
              <a:t>entonces, gracias</a:t>
            </a:r>
            <a:r>
              <a:rPr lang="es-ES" smtClean="0"/>
              <a:t>)</a:t>
            </a:r>
          </a:p>
          <a:p>
            <a:pPr lvl="1"/>
            <a:r>
              <a:rPr lang="es-ES" smtClean="0"/>
              <a:t>3º casos en que forma parte de un morfema mayor (</a:t>
            </a:r>
            <a:r>
              <a:rPr lang="es-ES" i="1" smtClean="0"/>
              <a:t>canta</a:t>
            </a:r>
            <a:r>
              <a:rPr lang="es-ES" b="1" i="1" smtClean="0"/>
              <a:t>mos</a:t>
            </a:r>
            <a:r>
              <a:rPr lang="es-ES" smtClean="0"/>
              <a:t>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00125" y="2154238"/>
            <a:ext cx="7143750" cy="3952875"/>
          </a:xfrm>
        </p:spPr>
      </p:pic>
      <p:sp>
        <p:nvSpPr>
          <p:cNvPr id="27652" name="4 CuadroTexto"/>
          <p:cNvSpPr txBox="1">
            <a:spLocks noChangeArrowheads="1"/>
          </p:cNvSpPr>
          <p:nvPr/>
        </p:nvSpPr>
        <p:spPr bwMode="auto">
          <a:xfrm>
            <a:off x="5429250" y="1568450"/>
            <a:ext cx="3857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comunidades con predominio del mantenimiento</a:t>
            </a:r>
          </a:p>
        </p:txBody>
      </p:sp>
      <p:sp>
        <p:nvSpPr>
          <p:cNvPr id="27653" name="5 CuadroTexto"/>
          <p:cNvSpPr txBox="1">
            <a:spLocks noChangeArrowheads="1"/>
          </p:cNvSpPr>
          <p:nvPr/>
        </p:nvSpPr>
        <p:spPr bwMode="auto">
          <a:xfrm>
            <a:off x="6215063" y="6215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3413" y="1935163"/>
            <a:ext cx="7877175" cy="4389437"/>
          </a:xfrm>
        </p:spPr>
      </p:pic>
      <p:sp>
        <p:nvSpPr>
          <p:cNvPr id="28676" name="4 CuadroTexto"/>
          <p:cNvSpPr txBox="1">
            <a:spLocks noChangeArrowheads="1"/>
          </p:cNvSpPr>
          <p:nvPr/>
        </p:nvSpPr>
        <p:spPr bwMode="auto">
          <a:xfrm>
            <a:off x="5429250" y="1500188"/>
            <a:ext cx="3857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comunidades con predominio de la aspiración</a:t>
            </a:r>
          </a:p>
        </p:txBody>
      </p:sp>
      <p:sp>
        <p:nvSpPr>
          <p:cNvPr id="28677" name="5 CuadroTexto"/>
          <p:cNvSpPr txBox="1">
            <a:spLocks noChangeArrowheads="1"/>
          </p:cNvSpPr>
          <p:nvPr/>
        </p:nvSpPr>
        <p:spPr bwMode="auto">
          <a:xfrm>
            <a:off x="6215063" y="634523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[s] final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2475" y="2668588"/>
            <a:ext cx="7677150" cy="2924175"/>
          </a:xfrm>
        </p:spPr>
      </p:pic>
      <p:sp>
        <p:nvSpPr>
          <p:cNvPr id="29700" name="4 CuadroTexto"/>
          <p:cNvSpPr txBox="1">
            <a:spLocks noChangeArrowheads="1"/>
          </p:cNvSpPr>
          <p:nvPr/>
        </p:nvSpPr>
        <p:spPr bwMode="auto">
          <a:xfrm>
            <a:off x="5429250" y="1571625"/>
            <a:ext cx="3857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comunidades con predominio de la pérdida</a:t>
            </a:r>
          </a:p>
        </p:txBody>
      </p:sp>
      <p:sp>
        <p:nvSpPr>
          <p:cNvPr id="29701" name="5 CuadroTexto"/>
          <p:cNvSpPr txBox="1">
            <a:spLocks noChangeArrowheads="1"/>
          </p:cNvSpPr>
          <p:nvPr/>
        </p:nvSpPr>
        <p:spPr bwMode="auto">
          <a:xfrm>
            <a:off x="6215063" y="6215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428625" y="704850"/>
            <a:ext cx="8229600" cy="1143000"/>
          </a:xfrm>
        </p:spPr>
        <p:txBody>
          <a:bodyPr/>
          <a:lstStyle/>
          <a:p>
            <a:r>
              <a:rPr lang="es-ES" smtClean="0"/>
              <a:t>Pérdida de [s] final</a:t>
            </a:r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25" y="1935163"/>
            <a:ext cx="6000750" cy="4389437"/>
          </a:xfrm>
        </p:spPr>
      </p:pic>
      <p:sp>
        <p:nvSpPr>
          <p:cNvPr id="30724" name="3 CuadroTexto"/>
          <p:cNvSpPr txBox="1">
            <a:spLocks noChangeArrowheads="1"/>
          </p:cNvSpPr>
          <p:nvPr/>
        </p:nvSpPr>
        <p:spPr bwMode="auto">
          <a:xfrm>
            <a:off x="6215063" y="6345238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000" dirty="0" smtClean="0"/>
              <a:t>Sistema consonántico del español medieval</a:t>
            </a:r>
          </a:p>
        </p:txBody>
      </p:sp>
      <p:graphicFrame>
        <p:nvGraphicFramePr>
          <p:cNvPr id="14425" name="Group 89"/>
          <p:cNvGraphicFramePr>
            <a:graphicFrameLocks noGrp="1"/>
          </p:cNvGraphicFramePr>
          <p:nvPr>
            <p:ph type="tbl" idx="1"/>
          </p:nvPr>
        </p:nvGraphicFramePr>
        <p:xfrm>
          <a:off x="457200" y="1989138"/>
          <a:ext cx="5715000" cy="3171825"/>
        </p:xfrm>
        <a:graphic>
          <a:graphicData uri="http://schemas.openxmlformats.org/drawingml/2006/table">
            <a:tbl>
              <a:tblPr/>
              <a:tblGrid>
                <a:gridCol w="1143331"/>
                <a:gridCol w="1143330"/>
                <a:gridCol w="1142229"/>
                <a:gridCol w="1143331"/>
                <a:gridCol w="114333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p	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k	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f	</a:t>
                      </a:r>
                      <a:r>
                        <a:rPr kumimoji="0" lang="de-A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s	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/>
                          <a:ea typeface="Doulos SIL"/>
                          <a:cs typeface="Arial" charset="0"/>
                        </a:rPr>
                        <a:t>ʃ	ʒ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/>
                          <a:ea typeface="Doulos SIL"/>
                          <a:cs typeface="Arial" charset="0"/>
                        </a:rPr>
                        <a:t>ʝ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ts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	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dz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ʧ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s-ES" sz="2400" b="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ɲ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2400" b="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ɾ	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ɾɾ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64"/>
          <p:cNvSpPr>
            <a:spLocks noChangeArrowheads="1"/>
          </p:cNvSpPr>
          <p:nvPr/>
        </p:nvSpPr>
        <p:spPr bwMode="auto">
          <a:xfrm>
            <a:off x="1571625" y="3071813"/>
            <a:ext cx="1143000" cy="4286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28" name="Oval 64"/>
          <p:cNvSpPr>
            <a:spLocks noChangeArrowheads="1"/>
          </p:cNvSpPr>
          <p:nvPr/>
        </p:nvSpPr>
        <p:spPr bwMode="auto">
          <a:xfrm>
            <a:off x="1571625" y="2571750"/>
            <a:ext cx="9318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9" name="Oval 64"/>
          <p:cNvSpPr>
            <a:spLocks noChangeArrowheads="1"/>
          </p:cNvSpPr>
          <p:nvPr/>
        </p:nvSpPr>
        <p:spPr bwMode="auto">
          <a:xfrm>
            <a:off x="2643188" y="2571750"/>
            <a:ext cx="1143000" cy="4286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31794" name="12 CuadroTexto"/>
          <p:cNvSpPr txBox="1">
            <a:spLocks noChangeArrowheads="1"/>
          </p:cNvSpPr>
          <p:nvPr/>
        </p:nvSpPr>
        <p:spPr bwMode="auto">
          <a:xfrm>
            <a:off x="6357938" y="2832100"/>
            <a:ext cx="2786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onstantia" pitchFamily="18" charset="0"/>
              </a:rPr>
              <a:t>ensordecimiento de las sibilantes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Ensordecimiento de sibilantes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“Sibilante” : fricativas (o la parte correspondiente de las africadas) producidas en la zona dental y alveolar con el ápice de la lengua (vs. la articulación </a:t>
            </a:r>
            <a:r>
              <a:rPr lang="es-ES" dirty="0" err="1" smtClean="0"/>
              <a:t>laminal</a:t>
            </a:r>
            <a:r>
              <a:rPr lang="es-ES" dirty="0" smtClean="0"/>
              <a:t> de la consonante no sibilante [</a:t>
            </a:r>
            <a:r>
              <a:rPr lang="el-GR" dirty="0" smtClean="0"/>
              <a:t>θ</a:t>
            </a:r>
            <a:r>
              <a:rPr lang="es-ES" dirty="0" smtClean="0"/>
              <a:t>]), con la formación de un canal estrecho y la participación de una segunda obstrucción en los dientes (</a:t>
            </a:r>
            <a:r>
              <a:rPr lang="es-ES" dirty="0" err="1" smtClean="0"/>
              <a:t>Ladefoged</a:t>
            </a:r>
            <a:r>
              <a:rPr lang="es-ES" dirty="0" smtClean="0"/>
              <a:t> &amp; </a:t>
            </a:r>
            <a:r>
              <a:rPr lang="es-ES" dirty="0" err="1" smtClean="0"/>
              <a:t>Maddieson</a:t>
            </a:r>
            <a:r>
              <a:rPr lang="es-ES" dirty="0" smtClean="0"/>
              <a:t> 1996: 145).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“It refers to an acoustic (as opposed to an </a:t>
            </a:r>
            <a:r>
              <a:rPr lang="en-GB" dirty="0" err="1" smtClean="0"/>
              <a:t>articulatory</a:t>
            </a:r>
            <a:r>
              <a:rPr lang="en-GB" dirty="0" smtClean="0"/>
              <a:t>) property of the sounds being classified. This feature specifies (roughly speaking) the amount of hissing noise in a sound.” (</a:t>
            </a:r>
            <a:r>
              <a:rPr lang="en-GB" dirty="0" err="1" smtClean="0"/>
              <a:t>Ladefoged</a:t>
            </a:r>
            <a:r>
              <a:rPr lang="en-GB" dirty="0" smtClean="0"/>
              <a:t> 1982: 39)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Ensordecimiento de sibilantes</a:t>
            </a:r>
          </a:p>
        </p:txBody>
      </p:sp>
      <p:sp>
        <p:nvSpPr>
          <p:cNvPr id="337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Aparición de /x/. Los fonemas /</a:t>
            </a:r>
            <a:r>
              <a:rPr lang="de-AT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ʒ</a:t>
            </a:r>
            <a:r>
              <a:rPr lang="de-AT" smtClean="0"/>
              <a:t>/ y /</a:t>
            </a:r>
            <a:r>
              <a:rPr lang="de-AT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ʃ</a:t>
            </a:r>
            <a:r>
              <a:rPr lang="de-AT" smtClean="0"/>
              <a:t>/ dieron lugar en el Siglo de Oro al fonema /x/. </a:t>
            </a:r>
          </a:p>
          <a:p>
            <a:pPr lvl="1"/>
            <a:r>
              <a:rPr lang="de-AT" smtClean="0"/>
              <a:t>El fonema /</a:t>
            </a:r>
            <a:r>
              <a:rPr lang="de-AT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ʒ</a:t>
            </a:r>
            <a:r>
              <a:rPr lang="de-AT" smtClean="0"/>
              <a:t>/ provenía de varios orígenes latinos: /lj/ (</a:t>
            </a:r>
            <a:r>
              <a:rPr lang="de-AT" i="1" smtClean="0"/>
              <a:t>filiu &gt; fijo &gt; hijo</a:t>
            </a:r>
            <a:r>
              <a:rPr lang="de-AT" smtClean="0"/>
              <a:t>), /k.l/ (</a:t>
            </a:r>
            <a:r>
              <a:rPr lang="de-AT" i="1" smtClean="0"/>
              <a:t>oculu &gt; ojo</a:t>
            </a:r>
            <a:r>
              <a:rPr lang="de-AT" smtClean="0"/>
              <a:t>) y /g.l/ (</a:t>
            </a:r>
            <a:r>
              <a:rPr lang="de-AT" i="1" smtClean="0"/>
              <a:t>regula &gt; reja</a:t>
            </a:r>
            <a:r>
              <a:rPr lang="de-AT" smtClean="0"/>
              <a:t>). </a:t>
            </a:r>
          </a:p>
          <a:p>
            <a:pPr lvl="1"/>
            <a:r>
              <a:rPr lang="de-AT" smtClean="0"/>
              <a:t>Mientras que el fonema /</a:t>
            </a:r>
            <a:r>
              <a:rPr lang="de-AT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ʃ</a:t>
            </a:r>
            <a:r>
              <a:rPr lang="de-AT" smtClean="0"/>
              <a:t>/ provenía de /ks/ (</a:t>
            </a:r>
            <a:r>
              <a:rPr lang="de-AT" i="1" smtClean="0"/>
              <a:t>dixi &gt; dixe &gt; dije</a:t>
            </a:r>
            <a:r>
              <a:rPr lang="de-AT" smtClean="0"/>
              <a:t>).</a:t>
            </a:r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Ensordecimiento de sibilantes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AT" dirty="0" smtClean="0"/>
              <a:t>Aparición de /θ/: surge de la confusión de dos fonemas /ts/y /dz/, que procedían de varios orígenes latinos.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AT" dirty="0" smtClean="0"/>
              <a:t>Por un lado, /dz/ se originó a partir de /-tj-/ (</a:t>
            </a:r>
            <a:r>
              <a:rPr lang="de-AT" i="1" dirty="0" smtClean="0"/>
              <a:t>ratione &gt; razón</a:t>
            </a:r>
            <a:r>
              <a:rPr lang="de-AT" dirty="0" smtClean="0"/>
              <a:t>), /dj/ (</a:t>
            </a:r>
            <a:r>
              <a:rPr lang="de-AT" i="1" dirty="0" smtClean="0"/>
              <a:t>gaudiu &gt; gozo</a:t>
            </a:r>
            <a:r>
              <a:rPr lang="de-AT" dirty="0" smtClean="0"/>
              <a:t>), /kj/ (</a:t>
            </a:r>
            <a:r>
              <a:rPr lang="de-AT" i="1" dirty="0" smtClean="0"/>
              <a:t>ericiu &gt; erizo</a:t>
            </a:r>
            <a:r>
              <a:rPr lang="de-AT" dirty="0" smtClean="0"/>
              <a:t>), /-ke-/ o /-ki-/ (</a:t>
            </a:r>
            <a:r>
              <a:rPr lang="de-AT" i="1" dirty="0" smtClean="0"/>
              <a:t>dicere &gt; dezir; vicinu &gt; vezino</a:t>
            </a:r>
            <a:r>
              <a:rPr lang="de-AT" dirty="0" smtClean="0"/>
              <a:t>).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AT" dirty="0" smtClean="0"/>
              <a:t>Por su parte, /ts/ se originó a partir de los mismos sonidos cuando no estaban en posición intervocálica: /ttj/ (</a:t>
            </a:r>
            <a:r>
              <a:rPr lang="de-AT" i="1" dirty="0" smtClean="0"/>
              <a:t>mattiana &gt; maçana</a:t>
            </a:r>
            <a:r>
              <a:rPr lang="de-AT" dirty="0" smtClean="0"/>
              <a:t>), cons. + /tj/ (</a:t>
            </a:r>
            <a:r>
              <a:rPr lang="de-AT" i="1" dirty="0" smtClean="0"/>
              <a:t>martiu &gt; março; ostiu &gt; uço</a:t>
            </a:r>
            <a:r>
              <a:rPr lang="de-AT" dirty="0" smtClean="0"/>
              <a:t>), /kkj/ (</a:t>
            </a:r>
            <a:r>
              <a:rPr lang="de-AT" i="1" dirty="0" smtClean="0"/>
              <a:t>bracchiu &gt; braço</a:t>
            </a:r>
            <a:r>
              <a:rPr lang="de-AT" dirty="0" smtClean="0"/>
              <a:t>),</a:t>
            </a:r>
            <a:r>
              <a:rPr lang="de-AT" i="1" dirty="0" smtClean="0"/>
              <a:t> </a:t>
            </a:r>
            <a:r>
              <a:rPr lang="de-AT" dirty="0" smtClean="0"/>
              <a:t>cons. + /kj/ (</a:t>
            </a:r>
            <a:r>
              <a:rPr lang="de-AT" i="1" dirty="0" smtClean="0"/>
              <a:t>calcea &gt; calça</a:t>
            </a:r>
            <a:r>
              <a:rPr lang="de-AT" dirty="0" smtClean="0"/>
              <a:t>),</a:t>
            </a:r>
            <a:r>
              <a:rPr lang="de-AT" i="1" dirty="0" smtClean="0"/>
              <a:t> </a:t>
            </a:r>
            <a:r>
              <a:rPr lang="de-AT" dirty="0" smtClean="0"/>
              <a:t>/kke/ o /kki/ (</a:t>
            </a:r>
            <a:r>
              <a:rPr lang="de-AT" i="1" dirty="0" smtClean="0"/>
              <a:t>flaccidu &gt; lacio</a:t>
            </a:r>
            <a:r>
              <a:rPr lang="de-AT" dirty="0" smtClean="0"/>
              <a:t>), /ke/ o /ki/ en posición inicial o tras consonante (</a:t>
            </a:r>
            <a:r>
              <a:rPr lang="de-AT" i="1" dirty="0" smtClean="0"/>
              <a:t>celata &gt; çelada; circare &gt; çercar;</a:t>
            </a:r>
            <a:r>
              <a:rPr lang="de-AT" dirty="0" smtClean="0"/>
              <a:t> *</a:t>
            </a:r>
            <a:r>
              <a:rPr lang="de-AT" i="1" dirty="0" smtClean="0"/>
              <a:t>merescit &gt; mereçe; mercede &gt; merçede</a:t>
            </a:r>
            <a:r>
              <a:rPr lang="de-AT" dirty="0" smtClean="0"/>
              <a:t>).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Cambio fonético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73538"/>
          </a:xfrm>
        </p:spPr>
        <p:txBody>
          <a:bodyPr/>
          <a:lstStyle/>
          <a:p>
            <a:r>
              <a:rPr lang="ca-ES" smtClean="0"/>
              <a:t>lat. BONUM </a:t>
            </a:r>
            <a:r>
              <a:rPr lang="ca-ES" smtClean="0">
                <a:latin typeface="Doulos SIL" pitchFamily="2" charset="0"/>
              </a:rPr>
              <a:t>[ˈbɔnũ  ͫ]</a:t>
            </a:r>
          </a:p>
          <a:p>
            <a:endParaRPr lang="ca-ES" smtClean="0">
              <a:latin typeface="Doulos SIL" pitchFamily="2" charset="0"/>
            </a:endParaRPr>
          </a:p>
          <a:p>
            <a:pPr lvl="1"/>
            <a:r>
              <a:rPr lang="ca-ES" sz="3200" smtClean="0">
                <a:latin typeface="Doulos SIL" pitchFamily="2" charset="0"/>
              </a:rPr>
              <a:t>&gt; it. [ˈbwɔːno]</a:t>
            </a:r>
          </a:p>
          <a:p>
            <a:pPr lvl="1"/>
            <a:r>
              <a:rPr lang="ca-ES" sz="3200" smtClean="0">
                <a:latin typeface="Doulos SIL" pitchFamily="2" charset="0"/>
              </a:rPr>
              <a:t>&gt; fr. [bõ]</a:t>
            </a:r>
          </a:p>
          <a:p>
            <a:pPr lvl="1"/>
            <a:r>
              <a:rPr lang="ca-ES" sz="3200" smtClean="0">
                <a:latin typeface="Doulos SIL" pitchFamily="2" charset="0"/>
              </a:rPr>
              <a:t>&gt; rum. [ˈbun]</a:t>
            </a:r>
          </a:p>
          <a:p>
            <a:pPr lvl="1"/>
            <a:r>
              <a:rPr lang="ca-ES" sz="3200" smtClean="0">
                <a:latin typeface="Doulos SIL" pitchFamily="2" charset="0"/>
              </a:rPr>
              <a:t>&gt; cat. [ˈbɔ]</a:t>
            </a:r>
          </a:p>
          <a:p>
            <a:pPr lvl="1"/>
            <a:r>
              <a:rPr lang="ca-ES" sz="3200" smtClean="0">
                <a:latin typeface="Doulos SIL" pitchFamily="2" charset="0"/>
              </a:rPr>
              <a:t>&gt; esp. [ˈbweno]</a:t>
            </a:r>
          </a:p>
          <a:p>
            <a:pPr lvl="1"/>
            <a:endParaRPr lang="ca-ES" sz="3200" smtClean="0">
              <a:latin typeface="Doulos SIL" pitchFamily="2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Ensordecimiento de sibilantes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Ensordecimiento de las sibilantes españolas. Explicaciones: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(1) </a:t>
            </a:r>
            <a:r>
              <a:rPr lang="es-ES" dirty="0" err="1" smtClean="0"/>
              <a:t>substrato‑adstrato</a:t>
            </a:r>
            <a:r>
              <a:rPr lang="es-ES" dirty="0" smtClean="0"/>
              <a:t> vasco (</a:t>
            </a:r>
            <a:r>
              <a:rPr lang="es-ES" dirty="0" err="1" smtClean="0"/>
              <a:t>Martinet</a:t>
            </a:r>
            <a:r>
              <a:rPr lang="es-ES" dirty="0" smtClean="0"/>
              <a:t>, </a:t>
            </a:r>
            <a:r>
              <a:rPr lang="es-ES" dirty="0" err="1" smtClean="0"/>
              <a:t>Jungemann</a:t>
            </a:r>
            <a:r>
              <a:rPr lang="es-ES" dirty="0" smtClean="0"/>
              <a:t>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(2) estructurales (</a:t>
            </a:r>
            <a:r>
              <a:rPr lang="es-ES" dirty="0" err="1" smtClean="0"/>
              <a:t>Contini</a:t>
            </a:r>
            <a:r>
              <a:rPr lang="es-ES" dirty="0" smtClean="0"/>
              <a:t>, Alarcos)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(3) empezaría en posición final y se difundiría morfológicamente (</a:t>
            </a:r>
            <a:r>
              <a:rPr lang="es-ES" dirty="0" err="1" smtClean="0"/>
              <a:t>Penny</a:t>
            </a:r>
            <a:r>
              <a:rPr lang="es-ES" dirty="0" smtClean="0"/>
              <a:t>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(4) fonéticas: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las </a:t>
            </a:r>
            <a:r>
              <a:rPr lang="es-ES" dirty="0" err="1" smtClean="0"/>
              <a:t>sibiliantes</a:t>
            </a:r>
            <a:r>
              <a:rPr lang="es-ES" dirty="0" smtClean="0"/>
              <a:t> sonoras se reducirían por su carácter rehilado (A. Alonso)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se trata de un cambio fonético natural (las fricativas sordas son universalmente mucho más frecuentes que las sonoras) y el motivo es que es articulatoriamente difícil producir a la vez un ruido intenso de fricación (característico de las sibilantes) y la sonoridad (Pensado)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distinción /s/ - /</a:t>
            </a:r>
            <a:r>
              <a:rPr lang="el-GR" smtClean="0">
                <a:ea typeface="Doulos SIL" pitchFamily="2" charset="0"/>
                <a:cs typeface="Doulos SIL" pitchFamily="2" charset="0"/>
              </a:rPr>
              <a:t>θ</a:t>
            </a:r>
            <a:r>
              <a:rPr lang="es-ES" smtClean="0"/>
              <a:t>/</a:t>
            </a:r>
          </a:p>
        </p:txBody>
      </p:sp>
      <p:sp>
        <p:nvSpPr>
          <p:cNvPr id="368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Es propia solo del español castellano</a:t>
            </a:r>
          </a:p>
          <a:p>
            <a:r>
              <a:rPr lang="es-ES" smtClean="0"/>
              <a:t>En  la Andalucía urbana, en las Canarias y en casi toda América hay solo /s/ (seseo)</a:t>
            </a:r>
          </a:p>
          <a:p>
            <a:r>
              <a:rPr lang="es-ES" smtClean="0"/>
              <a:t>En la Andalucía rural (sobre todo occidental) hay solo /</a:t>
            </a:r>
            <a:r>
              <a:rPr lang="el-GR" smtClean="0">
                <a:ea typeface="Doulos SIL" pitchFamily="2" charset="0"/>
                <a:cs typeface="Doulos SIL" pitchFamily="2" charset="0"/>
              </a:rPr>
              <a:t>θ</a:t>
            </a:r>
            <a:r>
              <a:rPr lang="es-ES" smtClean="0"/>
              <a:t>/ (ceceo)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 (yeísmo)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mtClean="0"/>
              <a:t>Pérdida de la distinción entre /j/ y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</a:t>
            </a:r>
          </a:p>
          <a:p>
            <a:pPr>
              <a:lnSpc>
                <a:spcPct val="90000"/>
              </a:lnSpc>
            </a:pPr>
            <a:r>
              <a:rPr lang="es-ES" smtClean="0"/>
              <a:t>Es quizá el fenómeno con mas posibilidades de cumplirse</a:t>
            </a:r>
          </a:p>
          <a:p>
            <a:pPr>
              <a:lnSpc>
                <a:spcPct val="90000"/>
              </a:lnSpc>
            </a:pPr>
            <a:r>
              <a:rPr lang="es-ES" smtClean="0"/>
              <a:t>“se da el curioso caso de hablantes que han perdido la distinción fonética y tienen la convicción de no haberlo hecho” (Moreno Fernández 2004: 982)</a:t>
            </a:r>
          </a:p>
          <a:p>
            <a:pPr>
              <a:lnSpc>
                <a:spcPct val="90000"/>
              </a:lnSpc>
            </a:pPr>
            <a:r>
              <a:rPr lang="es-ES" smtClean="0"/>
              <a:t>Causas</a:t>
            </a:r>
          </a:p>
          <a:p>
            <a:pPr lvl="1">
              <a:lnSpc>
                <a:spcPct val="90000"/>
              </a:lnSpc>
            </a:pPr>
            <a:r>
              <a:rPr lang="es-ES" smtClean="0"/>
              <a:t>rendimiento funcional bajo</a:t>
            </a:r>
          </a:p>
          <a:p>
            <a:pPr lvl="1">
              <a:lnSpc>
                <a:spcPct val="90000"/>
              </a:lnSpc>
            </a:pPr>
            <a:r>
              <a:rPr lang="es-ES" smtClean="0"/>
              <a:t>lateral vs. central es una oposición aislada</a:t>
            </a:r>
          </a:p>
          <a:p>
            <a:pPr lvl="1">
              <a:lnSpc>
                <a:spcPct val="90000"/>
              </a:lnSpc>
            </a:pPr>
            <a:r>
              <a:rPr lang="es-ES" smtClean="0"/>
              <a:t>fonéticamente es un “aflojamiento articulatorio”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 (yeísmo)</a:t>
            </a:r>
          </a:p>
        </p:txBody>
      </p:sp>
      <p:sp>
        <p:nvSpPr>
          <p:cNvPr id="389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Hay cuatro resultados posibles:</a:t>
            </a:r>
          </a:p>
          <a:p>
            <a:r>
              <a:rPr lang="es-ES" smtClean="0"/>
              <a:t>1) Mantenimiento de la distinción (Castilla (?), Paraguay, Bolivia)</a:t>
            </a:r>
          </a:p>
          <a:p>
            <a:r>
              <a:rPr lang="es-ES" smtClean="0"/>
              <a:t>2) Yeísmo con variación (Castilla la Nueva, área andina)</a:t>
            </a:r>
          </a:p>
          <a:p>
            <a:r>
              <a:rPr lang="es-ES" smtClean="0"/>
              <a:t>3) Yeísmo (confusión completa) (Andalucía, América)</a:t>
            </a:r>
          </a:p>
          <a:p>
            <a:r>
              <a:rPr lang="es-ES" smtClean="0"/>
              <a:t>4) Yeísmo con rehilamiento (sorda o sonora) (Río de la Plata)</a:t>
            </a:r>
          </a:p>
          <a:p>
            <a:pPr lvl="1"/>
            <a:r>
              <a:rPr lang="es-ES" smtClean="0"/>
              <a:t>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] &gt;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ɟ</a:t>
            </a:r>
            <a:r>
              <a:rPr lang="es-ES" smtClean="0"/>
              <a:t>],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ʝ</a:t>
            </a:r>
            <a:r>
              <a:rPr lang="es-ES" smtClean="0"/>
              <a:t>], [j] </a:t>
            </a:r>
            <a:r>
              <a:rPr lang="es-ES" smtClean="0">
                <a:solidFill>
                  <a:srgbClr val="FF0000"/>
                </a:solidFill>
              </a:rPr>
              <a:t>(?)</a:t>
            </a:r>
            <a:r>
              <a:rPr lang="es-ES" smtClean="0"/>
              <a:t> &gt;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ʒ</a:t>
            </a:r>
            <a:r>
              <a:rPr lang="es-ES" smtClean="0"/>
              <a:t>] &gt;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ʃ</a:t>
            </a:r>
            <a:r>
              <a:rPr lang="es-ES" smtClean="0"/>
              <a:t>]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 (yeísmo)</a:t>
            </a:r>
          </a:p>
        </p:txBody>
      </p:sp>
      <p:sp>
        <p:nvSpPr>
          <p:cNvPr id="399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El fenómeno se originó en Andalucía (hay testimonios del siglo XVI, p. ej. la grafía </a:t>
            </a:r>
            <a:r>
              <a:rPr lang="es-ES" i="1" smtClean="0"/>
              <a:t>cavayo</a:t>
            </a:r>
            <a:r>
              <a:rPr lang="es-ES" smtClean="0"/>
              <a:t> en lugar de </a:t>
            </a:r>
            <a:r>
              <a:rPr lang="es-ES" i="1" smtClean="0"/>
              <a:t>cavallo</a:t>
            </a:r>
            <a:r>
              <a:rPr lang="es-ES" smtClean="0"/>
              <a:t>)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2871788"/>
            <a:ext cx="81915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4 CuadroTexto"/>
          <p:cNvSpPr txBox="1">
            <a:spLocks noChangeArrowheads="1"/>
          </p:cNvSpPr>
          <p:nvPr/>
        </p:nvSpPr>
        <p:spPr bwMode="auto">
          <a:xfrm>
            <a:off x="6215063" y="6416675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 (yeísmo)</a:t>
            </a:r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Durante el s. XX el yeísmo ha avanzado mucho en España</a:t>
            </a:r>
          </a:p>
          <a:p>
            <a:pPr lvl="1"/>
            <a:r>
              <a:rPr lang="es-ES" smtClean="0"/>
              <a:t>ya no son habituales las estigmatizaciones a la pronunciación yeísta en las zonas que tradicionalmente distinguían</a:t>
            </a:r>
          </a:p>
          <a:p>
            <a:pPr lvl="1"/>
            <a:r>
              <a:rPr lang="es-ES" smtClean="0"/>
              <a:t>en zonas de Andalucía está estigmatizada la pronunciación distinguidora (se considera rural)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ʎ</a:t>
            </a:r>
            <a:r>
              <a:rPr lang="es-ES" smtClean="0"/>
              <a:t>/</a:t>
            </a:r>
          </a:p>
        </p:txBody>
      </p:sp>
      <p:sp>
        <p:nvSpPr>
          <p:cNvPr id="419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En Argentina no hay confusión en uno de los dos fonemas (lateral vs. no lateral)</a:t>
            </a:r>
          </a:p>
          <a:p>
            <a:r>
              <a:rPr lang="es-ES" smtClean="0"/>
              <a:t>El resultado es un nuevo fonema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ʒ</a:t>
            </a:r>
            <a:r>
              <a:rPr lang="es-ES" smtClean="0"/>
              <a:t>/, que luego puede ensordecerse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ʃ</a:t>
            </a:r>
            <a:r>
              <a:rPr lang="es-ES" smtClean="0"/>
              <a:t>/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428625" y="704850"/>
            <a:ext cx="8229600" cy="1143000"/>
          </a:xfrm>
        </p:spPr>
        <p:txBody>
          <a:bodyPr/>
          <a:lstStyle/>
          <a:p>
            <a:r>
              <a:rPr lang="es-ES" smtClean="0"/>
              <a:t>Desafricación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ʧ</a:t>
            </a:r>
            <a:r>
              <a:rPr lang="es-ES" smtClean="0"/>
              <a:t>/</a:t>
            </a:r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Proceso de lenición:</a:t>
            </a:r>
          </a:p>
          <a:p>
            <a:pPr lvl="1"/>
            <a:r>
              <a:rPr lang="es-ES" smtClean="0"/>
              <a:t>el contexto más favorable es la posición intervocálica</a:t>
            </a:r>
          </a:p>
          <a:p>
            <a:pPr lvl="1"/>
            <a:r>
              <a:rPr lang="es-ES" smtClean="0"/>
              <a:t>el menos favorable es la posición inicial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Desafricación de 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ʧ</a:t>
            </a:r>
            <a:r>
              <a:rPr lang="es-ES" smtClean="0"/>
              <a:t>/</a:t>
            </a:r>
          </a:p>
        </p:txBody>
      </p:sp>
      <p:pic>
        <p:nvPicPr>
          <p:cNvPr id="440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8088" y="1935163"/>
            <a:ext cx="6727825" cy="4389437"/>
          </a:xfrm>
        </p:spPr>
      </p:pic>
      <p:sp>
        <p:nvSpPr>
          <p:cNvPr id="44036" name="3 CuadroTexto"/>
          <p:cNvSpPr txBox="1">
            <a:spLocks noChangeArrowheads="1"/>
          </p:cNvSpPr>
          <p:nvPr/>
        </p:nvSpPr>
        <p:spPr bwMode="auto">
          <a:xfrm>
            <a:off x="6215063" y="6416675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Coda silábica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400" i="1" smtClean="0"/>
              <a:t>absoluto</a:t>
            </a:r>
            <a:r>
              <a:rPr lang="es-ES" sz="2400" smtClean="0"/>
              <a:t> [a</a:t>
            </a:r>
            <a:r>
              <a:rPr lang="el-GR" sz="2400" smtClean="0">
                <a:ea typeface="Doulos SIL" pitchFamily="2" charset="0"/>
                <a:cs typeface="Doulos SIL" pitchFamily="2" charset="0"/>
              </a:rPr>
              <a:t>β</a:t>
            </a:r>
            <a:r>
              <a:rPr lang="es-ES" sz="2400" smtClean="0"/>
              <a:t>so</a:t>
            </a:r>
            <a:r>
              <a:rPr lang="es-ES" sz="240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z="2400" smtClean="0"/>
              <a:t>luto], [a</a:t>
            </a:r>
            <a:r>
              <a:rPr lang="el-GR" sz="2400" smtClean="0">
                <a:ea typeface="Doulos SIL" pitchFamily="2" charset="0"/>
                <a:cs typeface="Doulos SIL" pitchFamily="2" charset="0"/>
              </a:rPr>
              <a:t>θ</a:t>
            </a:r>
            <a:r>
              <a:rPr lang="es-ES" sz="2400" smtClean="0"/>
              <a:t>so</a:t>
            </a:r>
            <a:r>
              <a:rPr lang="es-ES" sz="240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z="2400" smtClean="0"/>
              <a:t>luto], [as</a:t>
            </a:r>
            <a:r>
              <a:rPr lang="es-ES" sz="240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ː</a:t>
            </a:r>
            <a:r>
              <a:rPr lang="es-ES" sz="2400" smtClean="0"/>
              <a:t>o</a:t>
            </a:r>
            <a:r>
              <a:rPr lang="es-ES" sz="240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z="2400" smtClean="0"/>
              <a:t>luto], [ahso</a:t>
            </a:r>
            <a:r>
              <a:rPr lang="es-ES" sz="240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z="2400" smtClean="0"/>
              <a:t>luto], [aso</a:t>
            </a:r>
            <a:r>
              <a:rPr lang="es-ES" sz="240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z="2400" smtClean="0"/>
              <a:t>luto]</a:t>
            </a:r>
          </a:p>
          <a:p>
            <a:pPr>
              <a:lnSpc>
                <a:spcPct val="80000"/>
              </a:lnSpc>
            </a:pPr>
            <a:r>
              <a:rPr lang="es-ES" sz="2400" smtClean="0"/>
              <a:t>En español hubo un momento en el que predominó la grafía que respetaba la pronunciación y algunos antiguos grupos consonánticos desaparecieron de la grafía, como </a:t>
            </a:r>
            <a:r>
              <a:rPr lang="es-ES" sz="2400" i="1" smtClean="0"/>
              <a:t>dino, dotor, eceto, ogeto, dición, noturna, repunante, comigo, concetos, esamen, calunia, descrición, eceder, esalación, ecelente…</a:t>
            </a:r>
            <a:endParaRPr lang="es-ES" sz="2400" smtClean="0"/>
          </a:p>
          <a:p>
            <a:pPr>
              <a:lnSpc>
                <a:spcPct val="80000"/>
              </a:lnSpc>
            </a:pPr>
            <a:r>
              <a:rPr lang="es-ES" sz="2400" smtClean="0"/>
              <a:t>Luego se impuso la grafía etimológica y esta grafía provocó la reaparición de sonidos que en la evolución popular se habían perdido: p. ej. </a:t>
            </a:r>
            <a:r>
              <a:rPr lang="es-ES" sz="2400" i="1" smtClean="0"/>
              <a:t>doctor, rector, lector, lectura, doctrina, objeto, observante, obstinado, substancia, dicción, precepto, preceptor, digno</a:t>
            </a:r>
            <a:endParaRPr lang="es-ES" sz="2400" smtClean="0"/>
          </a:p>
          <a:p>
            <a:pPr>
              <a:lnSpc>
                <a:spcPct val="80000"/>
              </a:lnSpc>
            </a:pPr>
            <a:endParaRPr lang="es-ES" sz="240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¿Qué cambia?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Cambia el sistema fonológico</a:t>
            </a:r>
          </a:p>
          <a:p>
            <a:r>
              <a:rPr lang="es-ES" smtClean="0"/>
              <a:t>Cambia el componente suprasegmental</a:t>
            </a:r>
          </a:p>
          <a:p>
            <a:r>
              <a:rPr lang="es-ES" smtClean="0"/>
              <a:t>Cambia la organización fonotáctica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/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ɾ</a:t>
            </a:r>
            <a:r>
              <a:rPr lang="es-ES" smtClean="0"/>
              <a:t>/ en coda silábica</a:t>
            </a:r>
          </a:p>
        </p:txBody>
      </p:sp>
      <p:sp>
        <p:nvSpPr>
          <p:cNvPr id="460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En Cuba tiene cuatro realizaciones (Alfaraz 2008):</a:t>
            </a:r>
          </a:p>
          <a:p>
            <a:pPr lvl="1"/>
            <a:r>
              <a:rPr lang="es-ES" smtClean="0"/>
              <a:t>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ɾ</a:t>
            </a:r>
            <a:r>
              <a:rPr lang="es-ES" smtClean="0"/>
              <a:t>] (es la variante de prestigio)</a:t>
            </a:r>
          </a:p>
          <a:p>
            <a:pPr lvl="1" algn="just"/>
            <a:r>
              <a:rPr lang="es-ES" smtClean="0"/>
              <a:t>asimilación a la consonante siguiente (</a:t>
            </a:r>
            <a:r>
              <a:rPr lang="es-ES" i="1" smtClean="0"/>
              <a:t>forma </a:t>
            </a:r>
            <a:r>
              <a:rPr lang="es-ES" smtClean="0"/>
              <a:t>[fomma])</a:t>
            </a:r>
          </a:p>
          <a:p>
            <a:pPr lvl="1" algn="just"/>
            <a:r>
              <a:rPr lang="es-ES" smtClean="0"/>
              <a:t>[h] ante [n] y [l] (</a:t>
            </a:r>
            <a:r>
              <a:rPr lang="es-ES" i="1" smtClean="0"/>
              <a:t>horno</a:t>
            </a:r>
            <a:r>
              <a:rPr lang="es-ES" smtClean="0"/>
              <a:t> [ohno]; </a:t>
            </a:r>
            <a:r>
              <a:rPr lang="es-ES" i="1" smtClean="0"/>
              <a:t>Carlos </a:t>
            </a:r>
            <a:r>
              <a:rPr lang="es-ES" smtClean="0"/>
              <a:t>[kahlos])</a:t>
            </a:r>
          </a:p>
          <a:p>
            <a:pPr lvl="1" algn="just"/>
            <a:r>
              <a:rPr lang="es-ES" smtClean="0"/>
              <a:t>[l] ante consonante, pero también ante vocal en sandhi (</a:t>
            </a:r>
            <a:r>
              <a:rPr lang="es-ES" i="1" smtClean="0"/>
              <a:t>venir a</a:t>
            </a:r>
            <a:r>
              <a:rPr lang="es-ES" smtClean="0"/>
              <a:t> [benil a]) y en posición final absoluta</a:t>
            </a:r>
          </a:p>
          <a:p>
            <a:pPr algn="just"/>
            <a:r>
              <a:rPr lang="es-ES" smtClean="0"/>
              <a:t>Hay ejemplos andaluces de [l] desde el s. XVI</a:t>
            </a:r>
          </a:p>
          <a:p>
            <a:pPr algn="just"/>
            <a:r>
              <a:rPr lang="es-ES" smtClean="0"/>
              <a:t>En América aparece también en las costas del Pacífico y en el Caribe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Líquidas en coda</a:t>
            </a:r>
          </a:p>
        </p:txBody>
      </p:sp>
      <p:sp>
        <p:nvSpPr>
          <p:cNvPr id="471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Pérdida de distinción de las líquidas en coda silábica: comer [ko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mtClean="0"/>
              <a:t>mel], falta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ˈ</a:t>
            </a:r>
            <a:r>
              <a:rPr lang="es-ES" smtClean="0"/>
              <a:t>fa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ɾ</a:t>
            </a:r>
            <a:r>
              <a:rPr lang="es-ES" smtClean="0"/>
              <a:t>ta]</a:t>
            </a:r>
          </a:p>
          <a:p>
            <a:pPr lvl="1"/>
            <a:r>
              <a:rPr lang="es-ES" smtClean="0"/>
              <a:t>La evolución [l] &gt;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ɾ</a:t>
            </a:r>
            <a:r>
              <a:rPr lang="es-ES" smtClean="0"/>
              <a:t>] se documenta en zonas de Cuba, Venezuela, Andalucía y las Canarias</a:t>
            </a:r>
          </a:p>
          <a:p>
            <a:r>
              <a:rPr lang="es-ES" smtClean="0"/>
              <a:t>Vocalización de las líquidas (</a:t>
            </a:r>
            <a:r>
              <a:rPr lang="es-ES" i="1" smtClean="0"/>
              <a:t>algo </a:t>
            </a:r>
            <a:r>
              <a:rPr lang="es-ES" smtClean="0"/>
              <a:t>[aj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ɣ</a:t>
            </a:r>
            <a:r>
              <a:rPr lang="es-ES" smtClean="0"/>
              <a:t>o], </a:t>
            </a:r>
            <a:r>
              <a:rPr lang="es-ES" i="1" smtClean="0"/>
              <a:t>mujer </a:t>
            </a:r>
            <a:r>
              <a:rPr lang="es-ES" smtClean="0"/>
              <a:t>[muhei], </a:t>
            </a:r>
            <a:r>
              <a:rPr lang="es-ES" i="1" smtClean="0"/>
              <a:t>cuerpo</a:t>
            </a:r>
            <a:r>
              <a:rPr lang="es-ES" smtClean="0"/>
              <a:t> [kwejpo]</a:t>
            </a:r>
          </a:p>
          <a:p>
            <a:pPr lvl="1"/>
            <a:r>
              <a:rPr lang="es-ES" smtClean="0"/>
              <a:t>Zonas de Colombia, Andalucía, Canarias, región de Cibao en la República Dominicana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</a:p>
        </p:txBody>
      </p:sp>
      <p:sp>
        <p:nvSpPr>
          <p:cNvPr id="4813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mtClean="0"/>
              <a:t>Casos de pérdida de la </a:t>
            </a:r>
            <a:r>
              <a:rPr lang="ca-ES" i="1" smtClean="0"/>
              <a:t>-d-</a:t>
            </a:r>
            <a:r>
              <a:rPr lang="ca-ES" smtClean="0"/>
              <a:t> intervocálica latina (</a:t>
            </a:r>
            <a:r>
              <a:rPr lang="ca-ES" i="1" smtClean="0"/>
              <a:t>credit </a:t>
            </a:r>
            <a:r>
              <a:rPr lang="ca-ES" smtClean="0"/>
              <a:t>&gt; </a:t>
            </a:r>
            <a:r>
              <a:rPr lang="ca-ES" i="1" smtClean="0"/>
              <a:t>cree, pedem &gt; pie</a:t>
            </a:r>
            <a:r>
              <a:rPr lang="ca-ES" smtClean="0"/>
              <a:t>)</a:t>
            </a:r>
          </a:p>
          <a:p>
            <a:r>
              <a:rPr lang="ca-ES" smtClean="0"/>
              <a:t>Pérdida temprana de </a:t>
            </a:r>
            <a:r>
              <a:rPr lang="ca-ES" i="1" smtClean="0"/>
              <a:t>-d- </a:t>
            </a:r>
            <a:r>
              <a:rPr lang="ca-ES" smtClean="0"/>
              <a:t>romance en la 2ª pers. plu. verbos</a:t>
            </a:r>
          </a:p>
          <a:p>
            <a:pPr lvl="1"/>
            <a:r>
              <a:rPr lang="ca-ES" smtClean="0"/>
              <a:t>-atis &gt; -ades &gt; -aes &gt; -áis, -ás (</a:t>
            </a:r>
            <a:r>
              <a:rPr lang="ca-ES" i="1" smtClean="0"/>
              <a:t>cantáis, cantás</a:t>
            </a:r>
            <a:r>
              <a:rPr lang="ca-ES" smtClean="0"/>
              <a:t>)</a:t>
            </a:r>
          </a:p>
          <a:p>
            <a:pPr lvl="1"/>
            <a:r>
              <a:rPr lang="ca-ES" smtClean="0"/>
              <a:t>-etis &gt; -edes &gt; -éis, -és (</a:t>
            </a:r>
            <a:r>
              <a:rPr lang="ca-ES" i="1" smtClean="0"/>
              <a:t>cantaréis, cantarés</a:t>
            </a:r>
            <a:r>
              <a:rPr lang="ca-ES" smtClean="0"/>
              <a:t>)</a:t>
            </a:r>
          </a:p>
          <a:p>
            <a:pPr lvl="1"/>
            <a:r>
              <a:rPr lang="ca-ES" smtClean="0"/>
              <a:t>-itis &gt; -ides &gt; *-íes &gt; -ís (</a:t>
            </a:r>
            <a:r>
              <a:rPr lang="ca-ES" i="1" smtClean="0"/>
              <a:t>salís</a:t>
            </a:r>
            <a:r>
              <a:rPr lang="ca-ES" smtClean="0"/>
              <a:t>)</a:t>
            </a:r>
          </a:p>
          <a:p>
            <a:pPr lvl="1"/>
            <a:r>
              <a:rPr lang="ca-ES" i="1" smtClean="0"/>
              <a:t>sodes &gt; soes &gt; sois, sos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19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latín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orígenes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1400-1470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1470-1550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1550-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finales</a:t>
                      </a:r>
                      <a:r>
                        <a:rPr lang="ca-ES" dirty="0" smtClean="0"/>
                        <a:t> s.</a:t>
                      </a:r>
                      <a:r>
                        <a:rPr lang="ca-ES" baseline="0" dirty="0" smtClean="0"/>
                        <a:t> </a:t>
                      </a:r>
                      <a:r>
                        <a:rPr lang="ca-ES" baseline="0" dirty="0" err="1" smtClean="0"/>
                        <a:t>XVII</a:t>
                      </a:r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cantatis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cantades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cantades</a:t>
                      </a:r>
                    </a:p>
                    <a:p>
                      <a:r>
                        <a:rPr lang="ca-ES" dirty="0" err="1" smtClean="0"/>
                        <a:t>cantaes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cantaes</a:t>
                      </a:r>
                      <a:endParaRPr lang="ca-ES" dirty="0" smtClean="0"/>
                    </a:p>
                    <a:p>
                      <a:r>
                        <a:rPr lang="ca-ES" dirty="0" err="1" smtClean="0"/>
                        <a:t>cantáis</a:t>
                      </a:r>
                      <a:endParaRPr lang="ca-ES" dirty="0" smtClean="0"/>
                    </a:p>
                    <a:p>
                      <a:r>
                        <a:rPr lang="ca-ES" dirty="0" err="1" smtClean="0"/>
                        <a:t>cantás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cantáis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catabátis</a:t>
                      </a:r>
                      <a:r>
                        <a:rPr lang="ca-ES" baseline="0" dirty="0" smtClean="0"/>
                        <a:t> &gt; </a:t>
                      </a:r>
                      <a:r>
                        <a:rPr lang="ca-ES" baseline="0" dirty="0" err="1" smtClean="0"/>
                        <a:t>cantábatis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cantávades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err="1" smtClean="0"/>
                        <a:t>cantabais</a:t>
                      </a:r>
                      <a:endParaRPr lang="ca-ES" dirty="0" smtClean="0"/>
                    </a:p>
                    <a:p>
                      <a:r>
                        <a:rPr lang="ca-ES" dirty="0" err="1" smtClean="0"/>
                        <a:t>cantabas</a:t>
                      </a:r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185" name="4 CuadroTexto"/>
          <p:cNvSpPr txBox="1">
            <a:spLocks noChangeArrowheads="1"/>
          </p:cNvSpPr>
          <p:nvPr/>
        </p:nvSpPr>
        <p:spPr bwMode="auto">
          <a:xfrm>
            <a:off x="4929188" y="4640263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>
                <a:latin typeface="Constantia" pitchFamily="18" charset="0"/>
              </a:rPr>
              <a:t>zona de voseo:</a:t>
            </a:r>
          </a:p>
          <a:p>
            <a:r>
              <a:rPr lang="ca-ES">
                <a:latin typeface="Constantia" pitchFamily="18" charset="0"/>
              </a:rPr>
              <a:t>vos cantás, vos metés, vos salís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Pérdida “moderna”</a:t>
            </a:r>
          </a:p>
        </p:txBody>
      </p:sp>
      <p:sp>
        <p:nvSpPr>
          <p:cNvPr id="5017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Factores que favorecen la pérdida</a:t>
            </a:r>
          </a:p>
          <a:p>
            <a:pPr lvl="1"/>
            <a:r>
              <a:rPr lang="es-ES" smtClean="0"/>
              <a:t>el contexto vocálico [a-o]</a:t>
            </a:r>
          </a:p>
          <a:p>
            <a:pPr lvl="1"/>
            <a:r>
              <a:rPr lang="es-ES" smtClean="0"/>
              <a:t>la categoría morfológica (adjetivo o participio; menos pérdida en sustantivos, p. ej. </a:t>
            </a:r>
            <a:r>
              <a:rPr lang="es-ES" i="1" smtClean="0"/>
              <a:t>boda, dedo</a:t>
            </a:r>
            <a:r>
              <a:rPr lang="es-ES" smtClean="0"/>
              <a:t>)</a:t>
            </a:r>
          </a:p>
          <a:p>
            <a:pPr lvl="1"/>
            <a:r>
              <a:rPr lang="es-ES" smtClean="0"/>
              <a:t>jerarquía en los participios</a:t>
            </a:r>
          </a:p>
          <a:p>
            <a:pPr lvl="2"/>
            <a:r>
              <a:rPr lang="es-ES" smtClean="0"/>
              <a:t>ado &gt;&gt; ada &gt;&gt; ido &gt;&gt; ida</a:t>
            </a:r>
          </a:p>
          <a:p>
            <a:pPr lvl="1"/>
            <a:r>
              <a:rPr lang="es-ES" smtClean="0"/>
              <a:t>pérdida frecuente en </a:t>
            </a:r>
            <a:r>
              <a:rPr lang="es-ES" i="1" smtClean="0"/>
              <a:t>todo, nada, cada</a:t>
            </a:r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  <a:endParaRPr lang="es-ES" smtClean="0"/>
          </a:p>
        </p:txBody>
      </p:sp>
      <p:sp>
        <p:nvSpPr>
          <p:cNvPr id="512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Recuérdese que /d/ tiene una realización </a:t>
            </a:r>
            <a:r>
              <a:rPr lang="es-ES" smtClean="0">
                <a:solidFill>
                  <a:srgbClr val="FF0000"/>
                </a:solidFill>
              </a:rPr>
              <a:t>aproximante</a:t>
            </a:r>
            <a:r>
              <a:rPr lang="es-ES" smtClean="0"/>
              <a:t> [</a:t>
            </a:r>
            <a:r>
              <a:rPr lang="es-ES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ð̞</a:t>
            </a:r>
            <a:r>
              <a:rPr lang="es-ES" smtClean="0"/>
              <a:t>] en posición intervocálica (cf. esp. </a:t>
            </a:r>
            <a:r>
              <a:rPr lang="es-ES" i="1" smtClean="0"/>
              <a:t>nudo</a:t>
            </a:r>
            <a:r>
              <a:rPr lang="es-ES" smtClean="0"/>
              <a:t> vs. it. </a:t>
            </a:r>
            <a:r>
              <a:rPr lang="es-ES" i="1" smtClean="0"/>
              <a:t>nudo</a:t>
            </a:r>
            <a:r>
              <a:rPr lang="es-ES" smtClean="0"/>
              <a:t>)</a:t>
            </a:r>
          </a:p>
          <a:p>
            <a:r>
              <a:rPr lang="es-ES" smtClean="0"/>
              <a:t>En zonas de mantenimiento, como en México, la /d/ puede tener realizaciones oclusivas en posición intervocálica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  <a:endParaRPr lang="es-ES" smtClean="0"/>
          </a:p>
        </p:txBody>
      </p:sp>
      <p:pic>
        <p:nvPicPr>
          <p:cNvPr id="522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719388"/>
            <a:ext cx="8077200" cy="2819400"/>
          </a:xfrm>
        </p:spPr>
      </p:pic>
      <p:sp>
        <p:nvSpPr>
          <p:cNvPr id="52228" name="3 CuadroTexto"/>
          <p:cNvSpPr txBox="1">
            <a:spLocks noChangeArrowheads="1"/>
          </p:cNvSpPr>
          <p:nvPr/>
        </p:nvSpPr>
        <p:spPr bwMode="auto">
          <a:xfrm>
            <a:off x="6215063" y="6215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  <a:endParaRPr lang="es-ES" smtClean="0"/>
          </a:p>
        </p:txBody>
      </p:sp>
      <p:pic>
        <p:nvPicPr>
          <p:cNvPr id="532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95338" y="2624138"/>
            <a:ext cx="7553325" cy="3009900"/>
          </a:xfrm>
        </p:spPr>
      </p:pic>
      <p:sp>
        <p:nvSpPr>
          <p:cNvPr id="53252" name="3 CuadroTexto"/>
          <p:cNvSpPr txBox="1">
            <a:spLocks noChangeArrowheads="1"/>
          </p:cNvSpPr>
          <p:nvPr/>
        </p:nvSpPr>
        <p:spPr bwMode="auto">
          <a:xfrm>
            <a:off x="6215063" y="6215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  <a:endParaRPr lang="es-ES" smtClean="0"/>
          </a:p>
        </p:txBody>
      </p:sp>
      <p:pic>
        <p:nvPicPr>
          <p:cNvPr id="542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788" y="2068513"/>
            <a:ext cx="7972425" cy="4124325"/>
          </a:xfrm>
        </p:spPr>
      </p:pic>
      <p:sp>
        <p:nvSpPr>
          <p:cNvPr id="54276" name="3 CuadroTexto"/>
          <p:cNvSpPr txBox="1">
            <a:spLocks noChangeArrowheads="1"/>
          </p:cNvSpPr>
          <p:nvPr/>
        </p:nvSpPr>
        <p:spPr bwMode="auto">
          <a:xfrm>
            <a:off x="6215063" y="6215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onstantia" pitchFamily="18" charset="0"/>
              </a:rPr>
              <a:t>Moreno Fernández (2004)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Pérdida de [d] intervocálica</a:t>
            </a:r>
            <a:endParaRPr lang="es-ES" smtClean="0"/>
          </a:p>
        </p:txBody>
      </p:sp>
      <p:sp>
        <p:nvSpPr>
          <p:cNvPr id="552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Fenómeno consciente</a:t>
            </a:r>
          </a:p>
          <a:p>
            <a:pPr lvl="1"/>
            <a:r>
              <a:rPr lang="es-ES" smtClean="0"/>
              <a:t>3 diputaos</a:t>
            </a:r>
          </a:p>
          <a:p>
            <a:pPr lvl="1"/>
            <a:r>
              <a:rPr lang="es-ES" smtClean="0"/>
              <a:t>ultracorrecciones:  </a:t>
            </a:r>
            <a:r>
              <a:rPr lang="es-ES" i="1" smtClean="0"/>
              <a:t>bacalado de Bilbado</a:t>
            </a:r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mtClean="0"/>
              <a:t>Cambio en el sistema fonológico</a:t>
            </a:r>
            <a:endParaRPr lang="ca-ES" smtClean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mtClean="0"/>
              <a:t>Desaparición de oposiciones fonológicas</a:t>
            </a:r>
          </a:p>
          <a:p>
            <a:pPr lvl="1"/>
            <a:r>
              <a:rPr lang="ca-ES" smtClean="0"/>
              <a:t>pérdida de las distinciones de duración (vocálica y consonántica)</a:t>
            </a:r>
          </a:p>
          <a:p>
            <a:endParaRPr lang="ca-ES" smtClean="0"/>
          </a:p>
          <a:p>
            <a:r>
              <a:rPr lang="ca-ES" smtClean="0"/>
              <a:t>Aparición de nuevas oposiciones fonológicas</a:t>
            </a:r>
          </a:p>
          <a:p>
            <a:pPr lvl="1"/>
            <a:r>
              <a:rPr lang="ca-ES" smtClean="0"/>
              <a:t>consonantes palatales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Conclusiones</a:t>
            </a:r>
          </a:p>
        </p:txBody>
      </p:sp>
      <p:sp>
        <p:nvSpPr>
          <p:cNvPr id="563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La zona palatal sigue siendo la más inestable</a:t>
            </a:r>
          </a:p>
          <a:p>
            <a:r>
              <a:rPr lang="es-ES" smtClean="0"/>
              <a:t>Debilitamientos en posición implosiva</a:t>
            </a:r>
          </a:p>
          <a:p>
            <a:endParaRPr lang="es-ES" smtClean="0"/>
          </a:p>
          <a:p>
            <a:r>
              <a:rPr lang="es-ES" smtClean="0"/>
              <a:t>Las zonas con más tendencia al cambio son Andalucía, las Canarias y el Caribe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err="1" smtClean="0"/>
              <a:t>Alcina</a:t>
            </a:r>
            <a:r>
              <a:rPr lang="es-ES" dirty="0" smtClean="0"/>
              <a:t> </a:t>
            </a:r>
            <a:r>
              <a:rPr lang="es-ES" dirty="0" err="1" smtClean="0"/>
              <a:t>Franch</a:t>
            </a:r>
            <a:r>
              <a:rPr lang="es-ES" dirty="0" smtClean="0"/>
              <a:t>, Juan &amp; José Manuel Blecua (1975). </a:t>
            </a:r>
            <a:r>
              <a:rPr lang="es-ES" i="1" dirty="0" smtClean="0"/>
              <a:t>Gramática española</a:t>
            </a:r>
            <a:r>
              <a:rPr lang="es-ES" dirty="0" smtClean="0"/>
              <a:t>. Barcelona, Ariel.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Alfaraz, Gabriela G. (2008). «</a:t>
            </a:r>
            <a:r>
              <a:rPr lang="es-ES" dirty="0" err="1" smtClean="0"/>
              <a:t>The</a:t>
            </a:r>
            <a:r>
              <a:rPr lang="es-ES" dirty="0" smtClean="0"/>
              <a:t> lateral </a:t>
            </a:r>
            <a:r>
              <a:rPr lang="es-ES" dirty="0" err="1" smtClean="0"/>
              <a:t>variant</a:t>
            </a:r>
            <a:r>
              <a:rPr lang="es-ES" dirty="0" smtClean="0"/>
              <a:t> of (r) in Cuban </a:t>
            </a:r>
            <a:r>
              <a:rPr lang="es-ES" dirty="0" err="1" smtClean="0"/>
              <a:t>Spanish</a:t>
            </a:r>
            <a:r>
              <a:rPr lang="es-ES" dirty="0" smtClean="0"/>
              <a:t>». </a:t>
            </a:r>
            <a:r>
              <a:rPr lang="es-ES" dirty="0" err="1" smtClean="0"/>
              <a:t>Westmoreland</a:t>
            </a:r>
            <a:r>
              <a:rPr lang="es-ES" dirty="0" smtClean="0"/>
              <a:t>, Maurice &amp; Juan Antonio Thomas, eds., </a:t>
            </a:r>
            <a:r>
              <a:rPr lang="es-ES" i="1" dirty="0" err="1" smtClean="0"/>
              <a:t>Selected</a:t>
            </a:r>
            <a:r>
              <a:rPr lang="es-ES" i="1" dirty="0" smtClean="0"/>
              <a:t> </a:t>
            </a:r>
            <a:r>
              <a:rPr lang="es-ES" i="1" dirty="0" err="1" smtClean="0"/>
              <a:t>proceedings</a:t>
            </a:r>
            <a:r>
              <a:rPr lang="es-ES" i="1" dirty="0" smtClean="0"/>
              <a:t> of </a:t>
            </a:r>
            <a:r>
              <a:rPr lang="es-ES" i="1" dirty="0" err="1" smtClean="0"/>
              <a:t>the</a:t>
            </a:r>
            <a:r>
              <a:rPr lang="es-ES" i="1" dirty="0" smtClean="0"/>
              <a:t> 4th </a:t>
            </a:r>
            <a:r>
              <a:rPr lang="es-ES" i="1" dirty="0" err="1" smtClean="0"/>
              <a:t>Workshop</a:t>
            </a:r>
            <a:r>
              <a:rPr lang="es-ES" i="1" dirty="0" smtClean="0"/>
              <a:t> </a:t>
            </a:r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err="1" smtClean="0"/>
              <a:t>Spanish</a:t>
            </a:r>
            <a:r>
              <a:rPr lang="es-ES" i="1" dirty="0" smtClean="0"/>
              <a:t> </a:t>
            </a:r>
            <a:r>
              <a:rPr lang="es-ES" i="1" dirty="0" err="1" smtClean="0"/>
              <a:t>Sociolinguistics</a:t>
            </a:r>
            <a:r>
              <a:rPr lang="es-ES" dirty="0" smtClean="0"/>
              <a:t>. Somerville, MA, Cascadilla </a:t>
            </a:r>
            <a:r>
              <a:rPr lang="es-ES" dirty="0" err="1" smtClean="0"/>
              <a:t>Proceedings</a:t>
            </a:r>
            <a:r>
              <a:rPr lang="es-ES" dirty="0" smtClean="0"/>
              <a:t> Project: 36-42.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Alonso, Dámaso &amp; Alonso Zamora Vicente &amp; María Josefa </a:t>
            </a:r>
            <a:r>
              <a:rPr lang="es-ES" dirty="0" err="1" smtClean="0"/>
              <a:t>Canellada</a:t>
            </a:r>
            <a:r>
              <a:rPr lang="es-ES" dirty="0" smtClean="0"/>
              <a:t> de Zamora (1959). «Vocales andaluzas. Contribución al estudio de la fonología peninsular». </a:t>
            </a:r>
            <a:r>
              <a:rPr lang="es-ES" i="1" dirty="0" smtClean="0"/>
              <a:t>Nueva revista de filología hispánica</a:t>
            </a:r>
            <a:r>
              <a:rPr lang="es-ES" dirty="0" smtClean="0"/>
              <a:t> 4: 209-230.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err="1" smtClean="0"/>
              <a:t>Ladefoged</a:t>
            </a:r>
            <a:r>
              <a:rPr lang="es-ES" dirty="0" smtClean="0"/>
              <a:t>, Peter (</a:t>
            </a:r>
            <a:r>
              <a:rPr lang="es-ES" baseline="30000" dirty="0" smtClean="0"/>
              <a:t>2</a:t>
            </a:r>
            <a:r>
              <a:rPr lang="es-ES" dirty="0" smtClean="0"/>
              <a:t>1982). </a:t>
            </a:r>
            <a:r>
              <a:rPr lang="es-ES" i="1" dirty="0" smtClean="0"/>
              <a:t>A </a:t>
            </a:r>
            <a:r>
              <a:rPr lang="es-ES" i="1" dirty="0" err="1" smtClean="0"/>
              <a:t>course</a:t>
            </a:r>
            <a:r>
              <a:rPr lang="es-ES" i="1" dirty="0" smtClean="0"/>
              <a:t> in </a:t>
            </a:r>
            <a:r>
              <a:rPr lang="es-ES" i="1" dirty="0" err="1" smtClean="0"/>
              <a:t>phonetics</a:t>
            </a:r>
            <a:r>
              <a:rPr lang="es-ES" dirty="0" smtClean="0"/>
              <a:t>. Los </a:t>
            </a:r>
            <a:r>
              <a:rPr lang="es-ES" dirty="0" err="1" smtClean="0"/>
              <a:t>Angeles</a:t>
            </a:r>
            <a:r>
              <a:rPr lang="es-ES" dirty="0" smtClean="0"/>
              <a:t>, </a:t>
            </a:r>
            <a:r>
              <a:rPr lang="es-ES" dirty="0" err="1" smtClean="0"/>
              <a:t>University</a:t>
            </a:r>
            <a:r>
              <a:rPr lang="es-ES" dirty="0" smtClean="0"/>
              <a:t> of California.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err="1" smtClean="0"/>
              <a:t>Ladefoged</a:t>
            </a:r>
            <a:r>
              <a:rPr lang="es-ES" dirty="0" smtClean="0"/>
              <a:t>, Peter &amp; </a:t>
            </a:r>
            <a:r>
              <a:rPr lang="es-ES" dirty="0" err="1" smtClean="0"/>
              <a:t>Ian</a:t>
            </a:r>
            <a:r>
              <a:rPr lang="es-ES" dirty="0" smtClean="0"/>
              <a:t> </a:t>
            </a:r>
            <a:r>
              <a:rPr lang="es-ES" dirty="0" err="1" smtClean="0"/>
              <a:t>Maddieson</a:t>
            </a:r>
            <a:r>
              <a:rPr lang="es-ES" dirty="0" smtClean="0"/>
              <a:t> (1996).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sounds</a:t>
            </a:r>
            <a:r>
              <a:rPr lang="es-ES" i="1" dirty="0" smtClean="0"/>
              <a:t> of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world's</a:t>
            </a:r>
            <a:r>
              <a:rPr lang="es-ES" i="1" dirty="0" smtClean="0"/>
              <a:t> </a:t>
            </a:r>
            <a:r>
              <a:rPr lang="es-ES" i="1" dirty="0" err="1" smtClean="0"/>
              <a:t>languages</a:t>
            </a:r>
            <a:r>
              <a:rPr lang="es-ES" dirty="0" smtClean="0"/>
              <a:t>. Oxford, </a:t>
            </a:r>
            <a:r>
              <a:rPr lang="es-ES" dirty="0" err="1" smtClean="0"/>
              <a:t>Blackwell</a:t>
            </a:r>
            <a:r>
              <a:rPr lang="es-ES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López Morales, Humberto (1979). «Desdoblamiento fonológico de /e a o/ en el </a:t>
            </a:r>
            <a:r>
              <a:rPr lang="es-ES" dirty="0" err="1" smtClean="0"/>
              <a:t>aspanol</a:t>
            </a:r>
            <a:r>
              <a:rPr lang="es-ES" dirty="0" smtClean="0"/>
              <a:t> de Cuba».  </a:t>
            </a:r>
            <a:r>
              <a:rPr lang="es-ES" i="1" dirty="0" smtClean="0"/>
              <a:t>Estudios ofrecidos a Emilio Alarcos Llorach: Con motivo de sus XXV anos de docencia en la Universidad de Oviedo, vol. 4</a:t>
            </a:r>
            <a:r>
              <a:rPr lang="es-ES" dirty="0" smtClean="0"/>
              <a:t>. Oviedo, Universidad de Oviedo: 153-165.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López Morales, Humberto (1984). «Desdoblamiento fonológico de las vocales en el andaluz oriental: reexamen de la cuestión». </a:t>
            </a:r>
            <a:r>
              <a:rPr lang="es-ES" i="1" dirty="0" smtClean="0"/>
              <a:t>Revista española de lingüística</a:t>
            </a:r>
            <a:r>
              <a:rPr lang="es-ES" dirty="0" smtClean="0"/>
              <a:t> 14: 85-97.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Martínez </a:t>
            </a:r>
            <a:r>
              <a:rPr lang="es-ES" dirty="0" err="1" smtClean="0"/>
              <a:t>Celdrán</a:t>
            </a:r>
            <a:r>
              <a:rPr lang="es-ES" dirty="0" smtClean="0"/>
              <a:t>, Eugenio (1989). </a:t>
            </a:r>
            <a:r>
              <a:rPr lang="es-ES" i="1" dirty="0" smtClean="0"/>
              <a:t>Fonología general y española. Fonología funcional</a:t>
            </a:r>
            <a:r>
              <a:rPr lang="es-ES" dirty="0" smtClean="0"/>
              <a:t>. Barcelona, Teide.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Moreno Fernández, Francisco (2004). «Cambios vivos en el plano fónico del español: variación dialectal y sociolingüística». Cano, Rafael, ed., </a:t>
            </a:r>
            <a:r>
              <a:rPr lang="es-ES" i="1" dirty="0" smtClean="0"/>
              <a:t>Historia de la lengua española</a:t>
            </a:r>
            <a:r>
              <a:rPr lang="es-ES" dirty="0" smtClean="0"/>
              <a:t>. Barcelona, Ariel: 973-1009.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Navarro Tomás, Tomás (1939). «Desdoblamiento de fonemas vocálicos». </a:t>
            </a:r>
            <a:r>
              <a:rPr lang="es-ES" i="1" dirty="0" smtClean="0"/>
              <a:t>Revista de filología hispánica</a:t>
            </a:r>
            <a:r>
              <a:rPr lang="es-ES" dirty="0" smtClean="0"/>
              <a:t> 1: 165-167.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Vida Castro, Matilde (2004). </a:t>
            </a:r>
            <a:r>
              <a:rPr lang="es-ES" i="1" dirty="0" smtClean="0"/>
              <a:t>Estudio </a:t>
            </a:r>
            <a:r>
              <a:rPr lang="es-ES" i="1" dirty="0" err="1" smtClean="0"/>
              <a:t>sociofonológico</a:t>
            </a:r>
            <a:r>
              <a:rPr lang="es-ES" i="1" dirty="0" smtClean="0"/>
              <a:t> del español hablado en la ciudad de Málaga: condicionamientos sobre la variación de -s en la distensión silábica</a:t>
            </a:r>
            <a:r>
              <a:rPr lang="es-ES" dirty="0" smtClean="0"/>
              <a:t>. Alicante, Universidad de Alicante.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a-ES" dirty="0" err="1" smtClean="0"/>
              <a:t>takk</a:t>
            </a:r>
            <a:r>
              <a:rPr lang="ca-ES" dirty="0" smtClean="0"/>
              <a:t> </a:t>
            </a:r>
            <a:r>
              <a:rPr lang="ca-ES" dirty="0" err="1" smtClean="0"/>
              <a:t>og</a:t>
            </a:r>
            <a:r>
              <a:rPr lang="ca-ES" dirty="0" smtClean="0"/>
              <a:t> </a:t>
            </a:r>
            <a:r>
              <a:rPr lang="ca-ES" dirty="0" err="1" smtClean="0"/>
              <a:t>lykke</a:t>
            </a:r>
            <a:r>
              <a:rPr lang="ca-ES" dirty="0" smtClean="0"/>
              <a:t> til </a:t>
            </a:r>
            <a:r>
              <a:rPr lang="ca-ES" dirty="0" err="1" smtClean="0"/>
              <a:t>med</a:t>
            </a:r>
            <a:r>
              <a:rPr lang="ca-ES" dirty="0" smtClean="0"/>
              <a:t> </a:t>
            </a:r>
            <a:r>
              <a:rPr lang="ca-ES" dirty="0" err="1" smtClean="0"/>
              <a:t>konjunktiv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58371" name="2 Marcador de contenido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ca-ES" smtClean="0"/>
          </a:p>
        </p:txBody>
      </p:sp>
      <p:sp>
        <p:nvSpPr>
          <p:cNvPr id="58372" name="AutoShape 2" descr="data:image/jpg;base64,/9j/4AAQSkZJRgABAQAAAQABAAD/2wBDAAkGBwgHBgkIBwgKCgkLDRYPDQwMDRsUFRAWIB0iIiAdHx8kKDQsJCYxJx8fLT0tMTU3Ojo6Iys/RD84QzQ5Ojf/2wBDAQoKCg0MDRoPDxo3JR8lNzc3Nzc3Nzc3Nzc3Nzc3Nzc3Nzc3Nzc3Nzc3Nzc3Nzc3Nzc3Nzc3Nzc3Nzc3Nzc3Nzf/wAARCABeAFQDASIAAhEBAxEB/8QAHAAAAQQDAQAAAAAAAAAAAAAAAAQFBgcBAgMI/8QAMxAAAgEDAwIDBgYBBQAAAAAAAQIDAAQRBRIhMUEGE1EUImFxgaEHFTKxwdFiIzRCUlP/xAAaAQEAAwEBAQAAAAAAAAAAAAAAAQIDBAUG/8QAIhEAAgICAgICAwAAAAAAAAAAAAECAxEhEjEFQSJhBBNR/9oADAMBAAIRAxEAPwC8KK0d9vNJo9RtpXKxTxOwGSEcEgfT48UGBZRXNZVI61uGB70BmiiigCiiigCiiigCiiigI344luovDeovYuyTrASpXqPXHxxVC2txqHh+8g1G1jKSowYAOMyDPKnnJyOMfGvSGowiWB1ZQysCCCOoNUH4ol07StUvLeJZfaIZdsMk8e70HBPTHIz6jPes7Gls7/w5zcXXH2SDw/8AiBrl9dwhI4ZfPZgIGGwIFyeG652j41YcHiNCzCSKZCvTgNu78bSaotrhdPsLGSJisybJIueQRzz6Dk1pN4x1e61eK7heSOIuAkJIEOM8jOMYPqTmq0ttNsv5KqFdijHHW8f37PRlhqcN5nyZMlf1AjBFOKnIqrvAfiCz1C/lVLxBPt2+zkEE85JGeGHy+tWXBKGUVsedg70UUUICiiigCiiigNJF3Liq8/EzRkudIe6SBGlgIb9AJKdCPpnP0qxqatXgE1vJGwBDqRg988VDSemaVWOqakvR59mhhu4QJVbeFxuUZKilx1u7vIodKvTGowR5iHYr88blxhT6dutOXiLTEt7hJNiKu7hlOBnuKiqcXTGQsNxJbI/quT51P6PolCjyME1qXsnUWk2NraLczTRpJGQ0d4WCiE9gpP39akng7xkt5drpl9NEbrH+nKnCz4GTgHvjnj41WSSMYQrO4WN22oein4fbmucm6J47qLia2kEsZ6YYMGH7V0xbliR4lvGHKrtL2ekIn3jIrpTN4e1OLUtOt7uBgY54w685xkdPpyKeRVzkCiitGcL1oDeikkuoWsT7JbiNG/6s4BoqcDJ2MyjqQKbNav4La1kmmkWNEGSztgDsOfnikm8jGXlHPUPkVXH4xa15FhBpMEkjSXJEkvOAqKeAR8T+xqoHi7skvrtLYxe853OxUZABHf60v1Pwjp+oxb2j8qUAgSRYU49D2NMP4a6FeWmkQ6nJfTze1whlt3yViG44xnP9VL3ur2IHKKE9ChH3pxytl42yhLlF4ZWGq6ZLol4tnM5mUhikgGAwJz/BFNkgmcFIxtHVmLdeOg/k1OfF1ncajFHcwxh5YNwKKcllPXHyqFwl3LqTsZWIfdwV54z9Kh/HZfk5vPbZLPw98QjSydOvnihtyC8cjMFCt3Unpg9fn86s+11e2uI90M8UgHUxyBv2qiFjL/pkPP8Aif7pEmlXCO8kbiS4ZvcSMkBlJ6YxUKyLIlTNbaL/ALjXbKElXuYwR1G7J+1M17rtxdEJYKVU9ZXGMfIVFdI8GXAPm3lz7Ip6JAwJPz7CpRHALUiNMuqgAFupq6kkZNCVNOVxvmId2OSzDJNFOJ2knPFFOTGDcx7Dncw5zmmbVfDOh6tce0ahZJPNt2mTcykj0OCKkjBuCEDfXmuDFQ3vKAfRhVQN9jYW9jbR21qZ44IxtWNZTjHp61o2lWxBKz3aE9ALh/d+WSRTgERj7o79FrJjAyBuBHXNTtdEYGOXRrrYBFqsvHI82MHA+YqIeJLa/W9hju4TuZcJsXO/B7Y79PjVklCvfI+FZ2tuD7Rn12j+arYnOOGzSmf65ckivNP8MahMAHTy8kZHBI/ipVpem2ekx4jiBn/5zOQXz6ZFPDe8Nrord8FRXI29sxO62iP0Iqsa1FF53Sn2cGuVH6egrRrpSvvEEelKfY7En/ap9Cf7rX8vsP8AxYfKQ1oYiT2lfWiln5XYnkBx8PMopoC/zkK7QSD6E5HWuiOp7Kw680hUEhm7LgketYHPP80wBaY4ifeVlPqtHkkgKrNg9AR1NJVndSArEc11juzxvUEjuKYBgxug5XcB0IPQ/KsM5L57+gwcUr3BkDKNox61qz8BWAO74ZoBKzg4GAcdSayXUYyo2n/IUpaFCxBBHyoFjvYBGAyMjNAcMIegUkg8VgRqSQMDHbP2rM8bxP5bEZA45JGK4gkcD96A32jur/aitfe9fvRQ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800100" cy="8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>
              <a:latin typeface="Constantia" pitchFamily="18" charset="0"/>
            </a:endParaRPr>
          </a:p>
        </p:txBody>
      </p:sp>
      <p:sp>
        <p:nvSpPr>
          <p:cNvPr id="58373" name="AutoShape 4" descr="data:image/jpg;base64,/9j/4AAQSkZJRgABAQAAAQABAAD/2wBDAAkGBwgHBgkIBwgKCgkLDRYPDQwMDRsUFRAWIB0iIiAdHx8kKDQsJCYxJx8fLT0tMTU3Ojo6Iys/RD84QzQ5Ojf/2wBDAQoKCg0MDRoPDxo3JR8lNzc3Nzc3Nzc3Nzc3Nzc3Nzc3Nzc3Nzc3Nzc3Nzc3Nzc3Nzc3Nzc3Nzc3Nzc3Nzc3Nzf/wAARCABeAFQDASIAAhEBAxEB/8QAHAAAAQQDAQAAAAAAAAAAAAAAAAQFBgcBAgMI/8QAMxAAAgEDAwIDBgYBBQAAAAAAAQIDAAQRBRIhMUEGE1EUImFxgaEHFTKxwdFiIzRCUlP/xAAaAQEAAwEBAQAAAAAAAAAAAAAAAQIDBAUG/8QAIhEAAgICAgICAwAAAAAAAAAAAAECAxEhEjEFQSJhBBNR/9oADAMBAAIRAxEAPwC8KK0d9vNJo9RtpXKxTxOwGSEcEgfT48UGBZRXNZVI61uGB70BmiiigCiiigCiiigCiiigI344luovDeovYuyTrASpXqPXHxxVC2txqHh+8g1G1jKSowYAOMyDPKnnJyOMfGvSGowiWB1ZQysCCCOoNUH4ol07StUvLeJZfaIZdsMk8e70HBPTHIz6jPes7Gls7/w5zcXXH2SDw/8AiBrl9dwhI4ZfPZgIGGwIFyeG652j41YcHiNCzCSKZCvTgNu78bSaotrhdPsLGSJisybJIueQRzz6Dk1pN4x1e61eK7heSOIuAkJIEOM8jOMYPqTmq0ttNsv5KqFdijHHW8f37PRlhqcN5nyZMlf1AjBFOKnIqrvAfiCz1C/lVLxBPt2+zkEE85JGeGHy+tWXBKGUVsedg70UUUICiiigCiiigNJF3Liq8/EzRkudIe6SBGlgIb9AJKdCPpnP0qxqatXgE1vJGwBDqRg988VDSemaVWOqakvR59mhhu4QJVbeFxuUZKilx1u7vIodKvTGowR5iHYr88blxhT6dutOXiLTEt7hJNiKu7hlOBnuKiqcXTGQsNxJbI/quT51P6PolCjyME1qXsnUWk2NraLczTRpJGQ0d4WCiE9gpP39akng7xkt5drpl9NEbrH+nKnCz4GTgHvjnj41WSSMYQrO4WN22oein4fbmucm6J47qLia2kEsZ6YYMGH7V0xbliR4lvGHKrtL2ekIn3jIrpTN4e1OLUtOt7uBgY54w685xkdPpyKeRVzkCiitGcL1oDeikkuoWsT7JbiNG/6s4BoqcDJ2MyjqQKbNav4La1kmmkWNEGSztgDsOfnikm8jGXlHPUPkVXH4xa15FhBpMEkjSXJEkvOAqKeAR8T+xqoHi7skvrtLYxe853OxUZABHf60v1Pwjp+oxb2j8qUAgSRYU49D2NMP4a6FeWmkQ6nJfTze1whlt3yViG44xnP9VL3ur2IHKKE9ChH3pxytl42yhLlF4ZWGq6ZLol4tnM5mUhikgGAwJz/BFNkgmcFIxtHVmLdeOg/k1OfF1ncajFHcwxh5YNwKKcllPXHyqFwl3LqTsZWIfdwV54z9Kh/HZfk5vPbZLPw98QjSydOvnihtyC8cjMFCt3Unpg9fn86s+11e2uI90M8UgHUxyBv2qiFjL/pkPP8Aif7pEmlXCO8kbiS4ZvcSMkBlJ6YxUKyLIlTNbaL/ALjXbKElXuYwR1G7J+1M17rtxdEJYKVU9ZXGMfIVFdI8GXAPm3lz7Ip6JAwJPz7CpRHALUiNMuqgAFupq6kkZNCVNOVxvmId2OSzDJNFOJ2knPFFOTGDcx7Dncw5zmmbVfDOh6tce0ahZJPNt2mTcykj0OCKkjBuCEDfXmuDFQ3vKAfRhVQN9jYW9jbR21qZ44IxtWNZTjHp61o2lWxBKz3aE9ALh/d+WSRTgERj7o79FrJjAyBuBHXNTtdEYGOXRrrYBFqsvHI82MHA+YqIeJLa/W9hju4TuZcJsXO/B7Y79PjVklCvfI+FZ2tuD7Rn12j+arYnOOGzSmf65ckivNP8MahMAHTy8kZHBI/ipVpem2ekx4jiBn/5zOQXz6ZFPDe8Nrord8FRXI29sxO62iP0Iqsa1FF53Sn2cGuVH6egrRrpSvvEEelKfY7En/ap9Cf7rX8vsP8AxYfKQ1oYiT2lfWiln5XYnkBx8PMopoC/zkK7QSD6E5HWuiOp7Kw680hUEhm7LgketYHPP80wBaY4ifeVlPqtHkkgKrNg9AR1NJVndSArEc11juzxvUEjuKYBgxug5XcB0IPQ/KsM5L57+gwcUr3BkDKNox61qz8BWAO74ZoBKzg4GAcdSayXUYyo2n/IUpaFCxBBHyoFjvYBGAyMjNAcMIegUkg8VgRqSQMDHbP2rM8bxP5bEZA45JGK4gkcD96A32jur/aitfe9fvRQ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27038"/>
            <a:ext cx="800100" cy="8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>
              <a:latin typeface="Constantia" pitchFamily="18" charset="0"/>
            </a:endParaRPr>
          </a:p>
        </p:txBody>
      </p:sp>
      <p:pic>
        <p:nvPicPr>
          <p:cNvPr id="58374" name="Picture 5" descr="ana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"/>
            <a:ext cx="9144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2500313" y="4857750"/>
            <a:ext cx="48577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4400">
                <a:solidFill>
                  <a:srgbClr val="FFFF00"/>
                </a:solidFill>
                <a:latin typeface="Constantia" pitchFamily="18" charset="0"/>
              </a:rPr>
              <a:t>takk og lykke til</a:t>
            </a:r>
          </a:p>
          <a:p>
            <a:r>
              <a:rPr lang="ca-ES" sz="4400">
                <a:solidFill>
                  <a:srgbClr val="FFFF00"/>
                </a:solidFill>
                <a:latin typeface="Constantia" pitchFamily="18" charset="0"/>
              </a:rPr>
              <a:t>med spanske spr</a:t>
            </a:r>
            <a:r>
              <a:rPr lang="ca-ES" sz="4400">
                <a:solidFill>
                  <a:srgbClr val="FFFF00"/>
                </a:solidFill>
                <a:latin typeface="Doulos SIL" pitchFamily="2" charset="0"/>
                <a:ea typeface="Doulos SIL" pitchFamily="2" charset="0"/>
                <a:cs typeface="Doulos SIL" pitchFamily="2" charset="0"/>
              </a:rPr>
              <a:t>åk</a:t>
            </a:r>
            <a:endParaRPr lang="ca-ES" sz="440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58376" name="9 Rectángulo"/>
          <p:cNvSpPr>
            <a:spLocks noChangeArrowheads="1"/>
          </p:cNvSpPr>
          <p:nvPr/>
        </p:nvSpPr>
        <p:spPr bwMode="auto">
          <a:xfrm>
            <a:off x="1500188" y="0"/>
            <a:ext cx="499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2400">
                <a:solidFill>
                  <a:srgbClr val="002060"/>
                </a:solidFill>
                <a:latin typeface="Constantia" pitchFamily="18" charset="0"/>
              </a:rPr>
              <a:t>Facultad de Filología. Salamanca</a:t>
            </a: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mtClean="0"/>
              <a:t>Cambio en el sistema fonológico</a:t>
            </a:r>
          </a:p>
        </p:txBody>
      </p:sp>
      <p:graphicFrame>
        <p:nvGraphicFramePr>
          <p:cNvPr id="14425" name="Group 89"/>
          <p:cNvGraphicFramePr>
            <a:graphicFrameLocks noGrp="1"/>
          </p:cNvGraphicFramePr>
          <p:nvPr>
            <p:ph type="tbl" idx="1"/>
          </p:nvPr>
        </p:nvGraphicFramePr>
        <p:xfrm>
          <a:off x="457200" y="1989138"/>
          <a:ext cx="8229600" cy="4229104"/>
        </p:xfrm>
        <a:graphic>
          <a:graphicData uri="http://schemas.openxmlformats.org/drawingml/2006/table">
            <a:tbl>
              <a:tblPr/>
              <a:tblGrid>
                <a:gridCol w="1371821"/>
                <a:gridCol w="1371820"/>
                <a:gridCol w="1370498"/>
                <a:gridCol w="1371821"/>
                <a:gridCol w="1371820"/>
                <a:gridCol w="137182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p	pp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t	tt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k	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kk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kʷ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	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b	bb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d	dd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g	gg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gʷ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f	ff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s  	ss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w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m	mm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n	nn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l	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ɾ	ɾɾ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2" name="Text Box 60"/>
          <p:cNvSpPr txBox="1">
            <a:spLocks noChangeArrowheads="1"/>
          </p:cNvSpPr>
          <p:nvPr/>
        </p:nvSpPr>
        <p:spPr bwMode="auto">
          <a:xfrm>
            <a:off x="684213" y="15573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Constantia" pitchFamily="18" charset="0"/>
              </a:rPr>
              <a:t>LATÍN &gt; ESPAÑOL</a:t>
            </a:r>
          </a:p>
        </p:txBody>
      </p:sp>
      <p:sp>
        <p:nvSpPr>
          <p:cNvPr id="14397" name="Oval 61"/>
          <p:cNvSpPr>
            <a:spLocks noChangeArrowheads="1"/>
          </p:cNvSpPr>
          <p:nvPr/>
        </p:nvSpPr>
        <p:spPr bwMode="auto">
          <a:xfrm>
            <a:off x="1071563" y="2563813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398" name="Oval 62"/>
          <p:cNvSpPr>
            <a:spLocks noChangeArrowheads="1"/>
          </p:cNvSpPr>
          <p:nvPr/>
        </p:nvSpPr>
        <p:spPr bwMode="auto">
          <a:xfrm>
            <a:off x="1071563" y="3068638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399" name="Oval 63"/>
          <p:cNvSpPr>
            <a:spLocks noChangeArrowheads="1"/>
          </p:cNvSpPr>
          <p:nvPr/>
        </p:nvSpPr>
        <p:spPr bwMode="auto">
          <a:xfrm>
            <a:off x="1071563" y="20605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0" name="Oval 64"/>
          <p:cNvSpPr>
            <a:spLocks noChangeArrowheads="1"/>
          </p:cNvSpPr>
          <p:nvPr/>
        </p:nvSpPr>
        <p:spPr bwMode="auto">
          <a:xfrm>
            <a:off x="2430463" y="470852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1" name="Oval 65"/>
          <p:cNvSpPr>
            <a:spLocks noChangeArrowheads="1"/>
          </p:cNvSpPr>
          <p:nvPr/>
        </p:nvSpPr>
        <p:spPr bwMode="auto">
          <a:xfrm>
            <a:off x="2430463" y="2563813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2" name="Oval 66"/>
          <p:cNvSpPr>
            <a:spLocks noChangeArrowheads="1"/>
          </p:cNvSpPr>
          <p:nvPr/>
        </p:nvSpPr>
        <p:spPr bwMode="auto">
          <a:xfrm>
            <a:off x="2430463" y="31400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3" name="Oval 67"/>
          <p:cNvSpPr>
            <a:spLocks noChangeArrowheads="1"/>
          </p:cNvSpPr>
          <p:nvPr/>
        </p:nvSpPr>
        <p:spPr bwMode="auto">
          <a:xfrm>
            <a:off x="2357438" y="20605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4" name="Oval 68"/>
          <p:cNvSpPr>
            <a:spLocks noChangeArrowheads="1"/>
          </p:cNvSpPr>
          <p:nvPr/>
        </p:nvSpPr>
        <p:spPr bwMode="auto">
          <a:xfrm>
            <a:off x="5143500" y="20605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5" name="Oval 69"/>
          <p:cNvSpPr>
            <a:spLocks noChangeArrowheads="1"/>
          </p:cNvSpPr>
          <p:nvPr/>
        </p:nvSpPr>
        <p:spPr bwMode="auto">
          <a:xfrm>
            <a:off x="5214938" y="2636838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6" name="Oval 70"/>
          <p:cNvSpPr>
            <a:spLocks noChangeArrowheads="1"/>
          </p:cNvSpPr>
          <p:nvPr/>
        </p:nvSpPr>
        <p:spPr bwMode="auto">
          <a:xfrm>
            <a:off x="5878513" y="20605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7" name="Oval 71"/>
          <p:cNvSpPr>
            <a:spLocks noChangeArrowheads="1"/>
          </p:cNvSpPr>
          <p:nvPr/>
        </p:nvSpPr>
        <p:spPr bwMode="auto">
          <a:xfrm>
            <a:off x="5926138" y="25685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8" name="Oval 72"/>
          <p:cNvSpPr>
            <a:spLocks noChangeArrowheads="1"/>
          </p:cNvSpPr>
          <p:nvPr/>
        </p:nvSpPr>
        <p:spPr bwMode="auto">
          <a:xfrm>
            <a:off x="2357438" y="5211763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09" name="Oval 73"/>
          <p:cNvSpPr>
            <a:spLocks noChangeArrowheads="1"/>
          </p:cNvSpPr>
          <p:nvPr/>
        </p:nvSpPr>
        <p:spPr bwMode="auto">
          <a:xfrm>
            <a:off x="468313" y="3644900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10" name="Oval 74"/>
          <p:cNvSpPr>
            <a:spLocks noChangeArrowheads="1"/>
          </p:cNvSpPr>
          <p:nvPr/>
        </p:nvSpPr>
        <p:spPr bwMode="auto">
          <a:xfrm>
            <a:off x="1071563" y="4711700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4638675" y="30432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  <a:latin typeface="Doulos SIL" pitchFamily="2" charset="0"/>
              </a:rPr>
              <a:t>x</a:t>
            </a:r>
          </a:p>
        </p:txBody>
      </p:sp>
      <p:sp>
        <p:nvSpPr>
          <p:cNvPr id="14427" name="Text Box 91"/>
          <p:cNvSpPr txBox="1">
            <a:spLocks noChangeArrowheads="1"/>
          </p:cNvSpPr>
          <p:nvPr/>
        </p:nvSpPr>
        <p:spPr bwMode="auto">
          <a:xfrm>
            <a:off x="3286125" y="41243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FF"/>
                </a:solidFill>
                <a:latin typeface="Doulos SIL" pitchFamily="2" charset="0"/>
              </a:rPr>
              <a:t>ʧ</a:t>
            </a:r>
          </a:p>
        </p:txBody>
      </p:sp>
      <p:sp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3286125" y="46275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  <a:latin typeface="Doulos SIL" pitchFamily="2" charset="0"/>
              </a:rPr>
              <a:t>ɲ</a:t>
            </a:r>
          </a:p>
        </p:txBody>
      </p:sp>
      <p:sp>
        <p:nvSpPr>
          <p:cNvPr id="14429" name="Text Box 93"/>
          <p:cNvSpPr txBox="1">
            <a:spLocks noChangeArrowheads="1"/>
          </p:cNvSpPr>
          <p:nvPr/>
        </p:nvSpPr>
        <p:spPr bwMode="auto">
          <a:xfrm>
            <a:off x="3286125" y="520382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  <a:latin typeface="Doulos SIL" pitchFamily="2" charset="0"/>
              </a:rPr>
              <a:t>ʎ</a:t>
            </a:r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2066925" y="30686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>
                <a:solidFill>
                  <a:srgbClr val="0000FF"/>
                </a:solidFill>
                <a:latin typeface="Doulos SIL" pitchFamily="2" charset="0"/>
              </a:rPr>
              <a:t>θ</a:t>
            </a:r>
            <a:endParaRPr lang="es-ES" sz="2400" b="1">
              <a:solidFill>
                <a:srgbClr val="0000FF"/>
              </a:solidFill>
              <a:latin typeface="Doulos SIL" pitchFamily="2" charset="0"/>
            </a:endParaRPr>
          </a:p>
        </p:txBody>
      </p:sp>
      <p:sp>
        <p:nvSpPr>
          <p:cNvPr id="25" name="Oval 71"/>
          <p:cNvSpPr>
            <a:spLocks noChangeArrowheads="1"/>
          </p:cNvSpPr>
          <p:nvPr/>
        </p:nvSpPr>
        <p:spPr bwMode="auto">
          <a:xfrm>
            <a:off x="7283450" y="3071813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26" name="2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7" grpId="0" animBg="1"/>
      <p:bldP spid="14398" grpId="0" animBg="1"/>
      <p:bldP spid="14399" grpId="0" animBg="1"/>
      <p:bldP spid="14400" grpId="0" animBg="1"/>
      <p:bldP spid="14401" grpId="0" animBg="1"/>
      <p:bldP spid="14402" grpId="0" animBg="1"/>
      <p:bldP spid="14403" grpId="0" animBg="1"/>
      <p:bldP spid="14404" grpId="0" animBg="1"/>
      <p:bldP spid="14405" grpId="0" animBg="1"/>
      <p:bldP spid="14406" grpId="0" animBg="1"/>
      <p:bldP spid="14407" grpId="0" animBg="1"/>
      <p:bldP spid="14408" grpId="0" animBg="1"/>
      <p:bldP spid="14409" grpId="0" animBg="1"/>
      <p:bldP spid="14410" grpId="0" animBg="1"/>
      <p:bldP spid="14426" grpId="0"/>
      <p:bldP spid="14427" grpId="0"/>
      <p:bldP spid="14428" grpId="0"/>
      <p:bldP spid="14429" grpId="0"/>
      <p:bldP spid="14430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Sistema(s) consonántico(s) del español</a:t>
            </a:r>
          </a:p>
        </p:txBody>
      </p:sp>
      <p:graphicFrame>
        <p:nvGraphicFramePr>
          <p:cNvPr id="14425" name="Group 89"/>
          <p:cNvGraphicFramePr>
            <a:graphicFrameLocks noGrp="1"/>
          </p:cNvGraphicFramePr>
          <p:nvPr>
            <p:ph type="tbl" idx="1"/>
          </p:nvPr>
        </p:nvGraphicFramePr>
        <p:xfrm>
          <a:off x="457200" y="1989138"/>
          <a:ext cx="6857780" cy="3171828"/>
        </p:xfrm>
        <a:graphic>
          <a:graphicData uri="http://schemas.openxmlformats.org/drawingml/2006/table">
            <a:tbl>
              <a:tblPr/>
              <a:tblGrid>
                <a:gridCol w="1371821"/>
                <a:gridCol w="1371820"/>
                <a:gridCol w="1370498"/>
                <a:gridCol w="1371821"/>
                <a:gridCol w="137182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p	b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t	d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k	g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	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θ</a:t>
                      </a:r>
                      <a:r>
                        <a:rPr lang="es-ES" sz="2400" b="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,</a:t>
                      </a:r>
                      <a:r>
                        <a:rPr lang="es-ES" sz="2400" b="1" baseline="0" dirty="0" smtClean="0">
                          <a:solidFill>
                            <a:srgbClr val="0000FF"/>
                          </a:solidFill>
                          <a:latin typeface="Doulos SIL" pitchFamily="2" charset="0"/>
                        </a:rPr>
                        <a:t> 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/>
                          <a:ea typeface="Doulos SIL"/>
                          <a:cs typeface="Arial" charset="0"/>
                        </a:rPr>
                        <a:t>ʝ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ʧ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m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s-ES" sz="2400" b="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ɲ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s-ES" sz="2400" b="0" dirty="0" smtClean="0">
                          <a:solidFill>
                            <a:schemeClr val="tx1"/>
                          </a:solidFill>
                          <a:latin typeface="Doulos SIL" pitchFamily="2" charset="0"/>
                        </a:rPr>
                        <a:t>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ɾ	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oulos SIL" pitchFamily="2" charset="0"/>
                          <a:cs typeface="Arial" charset="0"/>
                        </a:rPr>
                        <a:t>ɾɾ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oulos SIL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760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Oval 64"/>
          <p:cNvSpPr>
            <a:spLocks noChangeArrowheads="1"/>
          </p:cNvSpPr>
          <p:nvPr/>
        </p:nvSpPr>
        <p:spPr bwMode="auto">
          <a:xfrm>
            <a:off x="3140075" y="4143375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27" name="Oval 64"/>
          <p:cNvSpPr>
            <a:spLocks noChangeArrowheads="1"/>
          </p:cNvSpPr>
          <p:nvPr/>
        </p:nvSpPr>
        <p:spPr bwMode="auto">
          <a:xfrm>
            <a:off x="1785938" y="2571750"/>
            <a:ext cx="785812" cy="4286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28" name="Oval 64"/>
          <p:cNvSpPr>
            <a:spLocks noChangeArrowheads="1"/>
          </p:cNvSpPr>
          <p:nvPr/>
        </p:nvSpPr>
        <p:spPr bwMode="auto">
          <a:xfrm>
            <a:off x="3143250" y="3071813"/>
            <a:ext cx="43180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29" name="Oval 64"/>
          <p:cNvSpPr>
            <a:spLocks noChangeArrowheads="1"/>
          </p:cNvSpPr>
          <p:nvPr/>
        </p:nvSpPr>
        <p:spPr bwMode="auto">
          <a:xfrm>
            <a:off x="5929313" y="2571750"/>
            <a:ext cx="431800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>
              <a:latin typeface="Constantia" pitchFamily="18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Cambio suprasegmental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acento fijo &gt; acento móvil (p. ej. lat. arc. &gt; lat. clás.)</a:t>
            </a:r>
          </a:p>
          <a:p>
            <a:endParaRPr lang="es-ES" smtClean="0"/>
          </a:p>
          <a:p>
            <a:r>
              <a:rPr lang="es-ES" smtClean="0"/>
              <a:t>cantidad &gt; sin cantidad (p. ej. latín &gt; lenguas románicas)</a:t>
            </a:r>
          </a:p>
          <a:p>
            <a:endParaRPr lang="es-ES" smtClean="0"/>
          </a:p>
          <a:p>
            <a:r>
              <a:rPr lang="es-ES" smtClean="0"/>
              <a:t>acento regulado por la ley de la penúltima (latín) &gt; acento léxico (español)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Cambio fonotáctico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latín #</a:t>
            </a:r>
            <a:r>
              <a:rPr lang="es-ES" dirty="0" err="1" smtClean="0"/>
              <a:t>sCV</a:t>
            </a:r>
            <a:r>
              <a:rPr lang="es-ES" dirty="0" smtClean="0"/>
              <a:t> &gt; </a:t>
            </a:r>
            <a:r>
              <a:rPr lang="es-ES" dirty="0" err="1" smtClean="0"/>
              <a:t>esp</a:t>
            </a:r>
            <a:r>
              <a:rPr lang="es-ES" dirty="0" smtClean="0"/>
              <a:t>. #</a:t>
            </a:r>
            <a:r>
              <a:rPr lang="es-ES" dirty="0" err="1" smtClean="0"/>
              <a:t>VsCV</a:t>
            </a:r>
            <a:endParaRPr lang="es-E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SCHOLA &gt; </a:t>
            </a:r>
            <a:r>
              <a:rPr lang="es-ES" dirty="0" err="1" smtClean="0"/>
              <a:t>esp</a:t>
            </a:r>
            <a:r>
              <a:rPr lang="es-ES" dirty="0" smtClean="0"/>
              <a:t>. </a:t>
            </a:r>
            <a:r>
              <a:rPr lang="es-ES" i="1" dirty="0" smtClean="0"/>
              <a:t>escuela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err="1" smtClean="0"/>
              <a:t>ingl</a:t>
            </a:r>
            <a:r>
              <a:rPr lang="es-ES" dirty="0" smtClean="0"/>
              <a:t>. </a:t>
            </a:r>
            <a:r>
              <a:rPr lang="es-ES" i="1" dirty="0" smtClean="0"/>
              <a:t>stop</a:t>
            </a:r>
            <a:r>
              <a:rPr lang="es-ES" dirty="0" smtClean="0"/>
              <a:t> &gt; </a:t>
            </a:r>
            <a:r>
              <a:rPr lang="es-ES" dirty="0" err="1" smtClean="0"/>
              <a:t>esp</a:t>
            </a:r>
            <a:r>
              <a:rPr lang="es-ES" dirty="0" smtClean="0"/>
              <a:t>. [esto(p)]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smtClean="0"/>
              <a:t>lat. /C/ [</a:t>
            </a:r>
            <a:r>
              <a:rPr lang="es-ES" dirty="0" err="1" smtClean="0"/>
              <a:t>obstr</a:t>
            </a:r>
            <a:r>
              <a:rPr lang="es-ES" dirty="0" smtClean="0"/>
              <a:t>., sonora] </a:t>
            </a:r>
            <a:r>
              <a:rPr lang="es-ES" dirty="0" smtClean="0">
                <a:latin typeface="Doulos SIL" pitchFamily="2" charset="0"/>
              </a:rPr>
              <a:t>→</a:t>
            </a:r>
            <a:r>
              <a:rPr lang="es-ES" dirty="0" smtClean="0"/>
              <a:t> [c] [</a:t>
            </a:r>
            <a:r>
              <a:rPr lang="es-ES" dirty="0" err="1" smtClean="0"/>
              <a:t>obstruyente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0000"/>
                </a:solidFill>
              </a:rPr>
              <a:t>sonora</a:t>
            </a:r>
            <a:r>
              <a:rPr lang="es-ES" dirty="0" smtClean="0"/>
              <a:t>] </a:t>
            </a:r>
            <a:br>
              <a:rPr lang="es-ES" dirty="0" smtClean="0"/>
            </a:br>
            <a:endParaRPr lang="es-ES" dirty="0" smtClean="0"/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dirty="0" smtClean="0"/>
              <a:t>&gt; </a:t>
            </a:r>
            <a:br>
              <a:rPr lang="es-ES" dirty="0" smtClean="0"/>
            </a:br>
            <a:endParaRPr lang="es-E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 err="1" smtClean="0"/>
              <a:t>esp</a:t>
            </a:r>
            <a:r>
              <a:rPr lang="es-ES" dirty="0" smtClean="0"/>
              <a:t>. /C/ [</a:t>
            </a:r>
            <a:r>
              <a:rPr lang="es-ES" dirty="0" err="1" smtClean="0"/>
              <a:t>obstr</a:t>
            </a:r>
            <a:r>
              <a:rPr lang="es-ES" dirty="0" smtClean="0"/>
              <a:t>., sonora] </a:t>
            </a:r>
            <a:r>
              <a:rPr lang="es-ES" dirty="0" smtClean="0">
                <a:latin typeface="Doulos SIL" pitchFamily="2" charset="0"/>
              </a:rPr>
              <a:t>→</a:t>
            </a:r>
            <a:r>
              <a:rPr lang="es-ES" dirty="0" smtClean="0"/>
              <a:t> [c] [</a:t>
            </a:r>
            <a:r>
              <a:rPr lang="es-ES" dirty="0" err="1" smtClean="0"/>
              <a:t>obstruyente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0000"/>
                </a:solidFill>
              </a:rPr>
              <a:t>sorda</a:t>
            </a:r>
            <a:r>
              <a:rPr lang="es-ES" dirty="0" smtClean="0"/>
              <a:t>]/_#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lat. </a:t>
            </a:r>
            <a:r>
              <a:rPr lang="es-ES" i="1" dirty="0" smtClean="0"/>
              <a:t>sed, </a:t>
            </a:r>
            <a:r>
              <a:rPr lang="es-ES" i="1" dirty="0" err="1" smtClean="0"/>
              <a:t>apud</a:t>
            </a:r>
            <a:r>
              <a:rPr lang="es-ES" i="1" dirty="0" smtClean="0"/>
              <a:t>, </a:t>
            </a:r>
            <a:r>
              <a:rPr lang="es-ES" i="1" dirty="0" err="1" smtClean="0"/>
              <a:t>quod</a:t>
            </a:r>
            <a:endParaRPr lang="es-E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err="1" smtClean="0"/>
              <a:t>esp</a:t>
            </a:r>
            <a:r>
              <a:rPr lang="es-ES" dirty="0" smtClean="0"/>
              <a:t>. /</a:t>
            </a:r>
            <a:r>
              <a:rPr lang="es-ES" dirty="0" err="1" smtClean="0"/>
              <a:t>berdad</a:t>
            </a:r>
            <a:r>
              <a:rPr lang="es-ES" dirty="0" smtClean="0"/>
              <a:t>/ </a:t>
            </a:r>
            <a:r>
              <a:rPr lang="es-ES" dirty="0" smtClean="0">
                <a:latin typeface="Doulos SIL" pitchFamily="2" charset="0"/>
              </a:rPr>
              <a:t>→ [</a:t>
            </a:r>
            <a:r>
              <a:rPr lang="es-ES" dirty="0" err="1" smtClean="0">
                <a:latin typeface="Doulos SIL" pitchFamily="2" charset="0"/>
              </a:rPr>
              <a:t>beɾda</a:t>
            </a:r>
            <a:r>
              <a:rPr lang="el-GR" dirty="0" smtClean="0">
                <a:latin typeface="Doulos SIL" pitchFamily="2" charset="0"/>
              </a:rPr>
              <a:t>θ</a:t>
            </a:r>
            <a:r>
              <a:rPr lang="es-ES" dirty="0" smtClean="0">
                <a:latin typeface="Doulos SIL" pitchFamily="2" charset="0"/>
              </a:rPr>
              <a:t>]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dirty="0" smtClean="0">
              <a:latin typeface="Doulos SIL" pitchFamily="2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Fernando Sánchez Miret. Univ. de Salamanca</a:t>
            </a:r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865</TotalTime>
  <Words>3664</Words>
  <Application>Microsoft Office PowerPoint</Application>
  <PresentationFormat>Skjermfremvisning (4:3)</PresentationFormat>
  <Paragraphs>371</Paragraphs>
  <Slides>52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52</vt:i4>
      </vt:variant>
    </vt:vector>
  </HeadingPairs>
  <TitlesOfParts>
    <vt:vector size="61" baseType="lpstr">
      <vt:lpstr>Constantia</vt:lpstr>
      <vt:lpstr>Arial</vt:lpstr>
      <vt:lpstr>Calibri</vt:lpstr>
      <vt:lpstr>Wingdings 2</vt:lpstr>
      <vt:lpstr>Doulos SIL</vt:lpstr>
      <vt:lpstr>Wingdings</vt:lpstr>
      <vt:lpstr>Times New Roman</vt:lpstr>
      <vt:lpstr>IPAKiel</vt:lpstr>
      <vt:lpstr>Flujo</vt:lpstr>
      <vt:lpstr>Algunos cambios fonéticos en el mundo hispánico</vt:lpstr>
      <vt:lpstr>Esquema</vt:lpstr>
      <vt:lpstr>Cambio fonético</vt:lpstr>
      <vt:lpstr>¿Qué cambia?</vt:lpstr>
      <vt:lpstr>Cambio en el sistema fonológico</vt:lpstr>
      <vt:lpstr>Cambio en el sistema fonológico</vt:lpstr>
      <vt:lpstr>Sistema(s) consonántico(s) del español</vt:lpstr>
      <vt:lpstr>Cambio suprasegmental </vt:lpstr>
      <vt:lpstr>Cambio fonotáctico</vt:lpstr>
      <vt:lpstr>Cambios en el vocalismo</vt:lpstr>
      <vt:lpstr>Abertura de vocales</vt:lpstr>
      <vt:lpstr>Abertura de vocales</vt:lpstr>
      <vt:lpstr>Abertura de vocales</vt:lpstr>
      <vt:lpstr>Abertura de vocales</vt:lpstr>
      <vt:lpstr>Abertura de vocales</vt:lpstr>
      <vt:lpstr>Abertura de vocales</vt:lpstr>
      <vt:lpstr>Inestabilidad de las vocales átonas</vt:lpstr>
      <vt:lpstr>Pérdida de [s] final</vt:lpstr>
      <vt:lpstr>Pérdida de [s] final</vt:lpstr>
      <vt:lpstr>Pérdida de [s] final</vt:lpstr>
      <vt:lpstr>Pérdida de [s] final</vt:lpstr>
      <vt:lpstr>Pérdida de [s] final</vt:lpstr>
      <vt:lpstr>Pérdida de [s] final</vt:lpstr>
      <vt:lpstr>Pérdida de [s] final</vt:lpstr>
      <vt:lpstr>Pérdida de [s] final</vt:lpstr>
      <vt:lpstr>Sistema consonántico del español medieval</vt:lpstr>
      <vt:lpstr>Ensordecimiento de sibilantes</vt:lpstr>
      <vt:lpstr>Ensordecimiento de sibilantes</vt:lpstr>
      <vt:lpstr>Ensordecimiento de sibilantes</vt:lpstr>
      <vt:lpstr>Ensordecimiento de sibilantes</vt:lpstr>
      <vt:lpstr>distinción /s/ - /θ/</vt:lpstr>
      <vt:lpstr>Pérdida de /ʎ/ (yeísmo)</vt:lpstr>
      <vt:lpstr>Pérdida de /ʎ/ (yeísmo)</vt:lpstr>
      <vt:lpstr>Pérdida de /ʎ/ (yeísmo)</vt:lpstr>
      <vt:lpstr>Pérdida de /ʎ/ (yeísmo)</vt:lpstr>
      <vt:lpstr>Pérdida de /ʎ/</vt:lpstr>
      <vt:lpstr>Desafricación de /ʧ/</vt:lpstr>
      <vt:lpstr>Desafricación de /ʧ/</vt:lpstr>
      <vt:lpstr>Coda silábica</vt:lpstr>
      <vt:lpstr>/ɾ/ en coda silábica</vt:lpstr>
      <vt:lpstr>Líquidas en coda</vt:lpstr>
      <vt:lpstr>Pérdida de [d] intervocálica</vt:lpstr>
      <vt:lpstr>Pérdida de [d] intervocálica</vt:lpstr>
      <vt:lpstr>Pérdida “moderna”</vt:lpstr>
      <vt:lpstr>Pérdida de [d] intervocálica</vt:lpstr>
      <vt:lpstr>Pérdida de [d] intervocálica</vt:lpstr>
      <vt:lpstr>Pérdida de [d] intervocálica</vt:lpstr>
      <vt:lpstr>Pérdida de [d] intervocálica</vt:lpstr>
      <vt:lpstr>Pérdida de [d] intervocálica</vt:lpstr>
      <vt:lpstr>Conclusiones</vt:lpstr>
      <vt:lpstr>Referencias</vt:lpstr>
      <vt:lpstr>takk og lykke til med konjunktiv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</dc:creator>
  <cp:lastModifiedBy>mareng</cp:lastModifiedBy>
  <cp:revision>62</cp:revision>
  <dcterms:created xsi:type="dcterms:W3CDTF">2010-03-26T08:47:45Z</dcterms:created>
  <dcterms:modified xsi:type="dcterms:W3CDTF">2010-04-09T11:01:06Z</dcterms:modified>
</cp:coreProperties>
</file>